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 id="2147483717" r:id="rId2"/>
  </p:sldMasterIdLst>
  <p:notesMasterIdLst>
    <p:notesMasterId r:id="rId45"/>
  </p:notesMasterIdLst>
  <p:handoutMasterIdLst>
    <p:handoutMasterId r:id="rId46"/>
  </p:handoutMasterIdLst>
  <p:sldIdLst>
    <p:sldId id="461" r:id="rId3"/>
    <p:sldId id="415" r:id="rId4"/>
    <p:sldId id="484" r:id="rId5"/>
    <p:sldId id="462" r:id="rId6"/>
    <p:sldId id="418" r:id="rId7"/>
    <p:sldId id="413" r:id="rId8"/>
    <p:sldId id="414" r:id="rId9"/>
    <p:sldId id="423" r:id="rId10"/>
    <p:sldId id="421" r:id="rId11"/>
    <p:sldId id="473" r:id="rId12"/>
    <p:sldId id="424" r:id="rId13"/>
    <p:sldId id="474" r:id="rId14"/>
    <p:sldId id="475" r:id="rId15"/>
    <p:sldId id="486" r:id="rId16"/>
    <p:sldId id="487" r:id="rId17"/>
    <p:sldId id="430" r:id="rId18"/>
    <p:sldId id="476" r:id="rId19"/>
    <p:sldId id="477" r:id="rId20"/>
    <p:sldId id="432" r:id="rId21"/>
    <p:sldId id="458" r:id="rId22"/>
    <p:sldId id="433" r:id="rId23"/>
    <p:sldId id="434" r:id="rId24"/>
    <p:sldId id="479" r:id="rId25"/>
    <p:sldId id="480" r:id="rId26"/>
    <p:sldId id="438" r:id="rId27"/>
    <p:sldId id="439" r:id="rId28"/>
    <p:sldId id="470" r:id="rId29"/>
    <p:sldId id="440" r:id="rId30"/>
    <p:sldId id="471" r:id="rId31"/>
    <p:sldId id="445" r:id="rId32"/>
    <p:sldId id="417" r:id="rId33"/>
    <p:sldId id="444" r:id="rId34"/>
    <p:sldId id="412" r:id="rId35"/>
    <p:sldId id="481" r:id="rId36"/>
    <p:sldId id="485" r:id="rId37"/>
    <p:sldId id="448" r:id="rId38"/>
    <p:sldId id="472" r:id="rId39"/>
    <p:sldId id="451" r:id="rId40"/>
    <p:sldId id="482" r:id="rId41"/>
    <p:sldId id="456" r:id="rId42"/>
    <p:sldId id="483" r:id="rId43"/>
    <p:sldId id="460" r:id="rId44"/>
  </p:sldIdLst>
  <p:sldSz cx="9144000" cy="6858000" type="screen4x3"/>
  <p:notesSz cx="7077075" cy="9363075"/>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3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3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3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36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4010F"/>
    <a:srgbClr val="FFF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79" autoAdjust="0"/>
  </p:normalViewPr>
  <p:slideViewPr>
    <p:cSldViewPr>
      <p:cViewPr varScale="1">
        <p:scale>
          <a:sx n="70" d="100"/>
          <a:sy n="70" d="100"/>
        </p:scale>
        <p:origin x="13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t" anchorCtr="0" compatLnSpc="1">
            <a:prstTxWarp prst="textNoShape">
              <a:avLst/>
            </a:prstTxWarp>
          </a:bodyPr>
          <a:lstStyle>
            <a:lvl1pPr>
              <a:defRPr sz="1200">
                <a:latin typeface="Arial" charset="0"/>
              </a:defRPr>
            </a:lvl1pPr>
          </a:lstStyle>
          <a:p>
            <a:pPr>
              <a:defRPr/>
            </a:pPr>
            <a:endParaRPr lang="en-US" altLang="en-US"/>
          </a:p>
        </p:txBody>
      </p:sp>
      <p:sp>
        <p:nvSpPr>
          <p:cNvPr id="79875" name="Rectangle 3"/>
          <p:cNvSpPr>
            <a:spLocks noGrp="1" noChangeArrowheads="1"/>
          </p:cNvSpPr>
          <p:nvPr>
            <p:ph type="dt" sz="quarter" idx="1"/>
          </p:nvPr>
        </p:nvSpPr>
        <p:spPr bwMode="auto">
          <a:xfrm>
            <a:off x="4010342" y="0"/>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t" anchorCtr="0" compatLnSpc="1">
            <a:prstTxWarp prst="textNoShape">
              <a:avLst/>
            </a:prstTxWarp>
          </a:bodyPr>
          <a:lstStyle>
            <a:lvl1pPr algn="r">
              <a:defRPr sz="1200">
                <a:latin typeface="Arial" charset="0"/>
              </a:defRPr>
            </a:lvl1pPr>
          </a:lstStyle>
          <a:p>
            <a:pPr>
              <a:defRPr/>
            </a:pPr>
            <a:endParaRPr lang="en-US" altLang="en-US"/>
          </a:p>
        </p:txBody>
      </p:sp>
      <p:sp>
        <p:nvSpPr>
          <p:cNvPr id="79876" name="Rectangle 4"/>
          <p:cNvSpPr>
            <a:spLocks noGrp="1" noChangeArrowheads="1"/>
          </p:cNvSpPr>
          <p:nvPr>
            <p:ph type="ftr" sz="quarter" idx="2"/>
          </p:nvPr>
        </p:nvSpPr>
        <p:spPr bwMode="auto">
          <a:xfrm>
            <a:off x="0" y="8894921"/>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b" anchorCtr="0" compatLnSpc="1">
            <a:prstTxWarp prst="textNoShape">
              <a:avLst/>
            </a:prstTxWarp>
          </a:bodyPr>
          <a:lstStyle>
            <a:lvl1pPr>
              <a:defRPr sz="1200">
                <a:latin typeface="Arial" charset="0"/>
              </a:defRPr>
            </a:lvl1pPr>
          </a:lstStyle>
          <a:p>
            <a:pPr>
              <a:defRPr/>
            </a:pPr>
            <a:endParaRPr lang="en-US" altLang="en-US"/>
          </a:p>
        </p:txBody>
      </p:sp>
      <p:sp>
        <p:nvSpPr>
          <p:cNvPr id="79877" name="Rectangle 5"/>
          <p:cNvSpPr>
            <a:spLocks noGrp="1" noChangeArrowheads="1"/>
          </p:cNvSpPr>
          <p:nvPr>
            <p:ph type="sldNum" sz="quarter" idx="3"/>
          </p:nvPr>
        </p:nvSpPr>
        <p:spPr bwMode="auto">
          <a:xfrm>
            <a:off x="4010342" y="8894921"/>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b" anchorCtr="0" compatLnSpc="1">
            <a:prstTxWarp prst="textNoShape">
              <a:avLst/>
            </a:prstTxWarp>
          </a:bodyPr>
          <a:lstStyle>
            <a:lvl1pPr algn="r">
              <a:defRPr sz="1200"/>
            </a:lvl1pPr>
          </a:lstStyle>
          <a:p>
            <a:fld id="{4DACA775-7FB8-450D-B072-1317104778FB}" type="slidenum">
              <a:rPr lang="en-US" altLang="en-US"/>
              <a:pPr/>
              <a:t>‹#›</a:t>
            </a:fld>
            <a:endParaRPr lang="en-US" altLang="en-US"/>
          </a:p>
        </p:txBody>
      </p:sp>
    </p:spTree>
    <p:extLst>
      <p:ext uri="{BB962C8B-B14F-4D97-AF65-F5344CB8AC3E}">
        <p14:creationId xmlns:p14="http://schemas.microsoft.com/office/powerpoint/2010/main" val="714121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t" anchorCtr="0" compatLnSpc="1">
            <a:prstTxWarp prst="textNoShape">
              <a:avLst/>
            </a:prstTxWarp>
          </a:bodyPr>
          <a:lstStyle>
            <a:lvl1pPr>
              <a:defRPr sz="1200">
                <a:latin typeface="Arial" charset="0"/>
              </a:defRPr>
            </a:lvl1pPr>
          </a:lstStyle>
          <a:p>
            <a:pPr>
              <a:defRPr/>
            </a:pPr>
            <a:endParaRPr lang="en-US" altLang="en-US"/>
          </a:p>
        </p:txBody>
      </p:sp>
      <p:sp>
        <p:nvSpPr>
          <p:cNvPr id="5123" name="Rectangle 3"/>
          <p:cNvSpPr>
            <a:spLocks noGrp="1" noChangeArrowheads="1"/>
          </p:cNvSpPr>
          <p:nvPr>
            <p:ph type="dt" idx="1"/>
          </p:nvPr>
        </p:nvSpPr>
        <p:spPr bwMode="auto">
          <a:xfrm>
            <a:off x="4010342" y="0"/>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t" anchorCtr="0" compatLnSpc="1">
            <a:prstTxWarp prst="textNoShape">
              <a:avLst/>
            </a:prstTxWarp>
          </a:bodyPr>
          <a:lstStyle>
            <a:lvl1pPr algn="r">
              <a:defRPr sz="1200">
                <a:latin typeface="Arial" charset="0"/>
              </a:defRPr>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3610" y="4447461"/>
            <a:ext cx="5189855" cy="4213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894921"/>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b" anchorCtr="0" compatLnSpc="1">
            <a:prstTxWarp prst="textNoShape">
              <a:avLst/>
            </a:prstTxWarp>
          </a:bodyPr>
          <a:lstStyle>
            <a:lvl1pPr>
              <a:defRPr sz="1200">
                <a:latin typeface="Arial" charset="0"/>
              </a:defRPr>
            </a:lvl1pPr>
          </a:lstStyle>
          <a:p>
            <a:pPr>
              <a:defRPr/>
            </a:pPr>
            <a:endParaRPr lang="en-US" altLang="en-US"/>
          </a:p>
        </p:txBody>
      </p:sp>
      <p:sp>
        <p:nvSpPr>
          <p:cNvPr id="5127" name="Rectangle 7"/>
          <p:cNvSpPr>
            <a:spLocks noGrp="1" noChangeArrowheads="1"/>
          </p:cNvSpPr>
          <p:nvPr>
            <p:ph type="sldNum" sz="quarter" idx="5"/>
          </p:nvPr>
        </p:nvSpPr>
        <p:spPr bwMode="auto">
          <a:xfrm>
            <a:off x="4010342" y="8894921"/>
            <a:ext cx="3066733" cy="468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936" tIns="46968" rIns="93936" bIns="46968" numCol="1" anchor="b" anchorCtr="0" compatLnSpc="1">
            <a:prstTxWarp prst="textNoShape">
              <a:avLst/>
            </a:prstTxWarp>
          </a:bodyPr>
          <a:lstStyle>
            <a:lvl1pPr algn="r">
              <a:defRPr sz="1200"/>
            </a:lvl1pPr>
          </a:lstStyle>
          <a:p>
            <a:fld id="{9258A4BD-3C69-4947-ADA0-1B7295CEA380}" type="slidenum">
              <a:rPr lang="en-US" altLang="en-US"/>
              <a:pPr/>
              <a:t>‹#›</a:t>
            </a:fld>
            <a:endParaRPr lang="en-US" altLang="en-US"/>
          </a:p>
        </p:txBody>
      </p:sp>
    </p:spTree>
    <p:extLst>
      <p:ext uri="{BB962C8B-B14F-4D97-AF65-F5344CB8AC3E}">
        <p14:creationId xmlns:p14="http://schemas.microsoft.com/office/powerpoint/2010/main" val="1097362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Thompson chain – purity of heart and rectitude in life.</a:t>
            </a:r>
          </a:p>
          <a:p>
            <a:r>
              <a:rPr lang="en-US" dirty="0" smtClean="0"/>
              <a:t>t</a:t>
            </a:r>
            <a:endParaRPr lang="en-US"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6</a:t>
            </a:fld>
            <a:endParaRPr lang="en-US" altLang="en-US"/>
          </a:p>
        </p:txBody>
      </p:sp>
    </p:spTree>
    <p:extLst>
      <p:ext uri="{BB962C8B-B14F-4D97-AF65-F5344CB8AC3E}">
        <p14:creationId xmlns:p14="http://schemas.microsoft.com/office/powerpoint/2010/main" val="268107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Creation</a:t>
            </a:r>
            <a:endParaRPr lang="en-US"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10</a:t>
            </a:fld>
            <a:endParaRPr lang="en-US" altLang="en-US"/>
          </a:p>
        </p:txBody>
      </p:sp>
    </p:spTree>
    <p:extLst>
      <p:ext uri="{BB962C8B-B14F-4D97-AF65-F5344CB8AC3E}">
        <p14:creationId xmlns:p14="http://schemas.microsoft.com/office/powerpoint/2010/main" val="104840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11</a:t>
            </a:fld>
            <a:endParaRPr lang="en-US" altLang="en-US"/>
          </a:p>
        </p:txBody>
      </p:sp>
    </p:spTree>
    <p:extLst>
      <p:ext uri="{BB962C8B-B14F-4D97-AF65-F5344CB8AC3E}">
        <p14:creationId xmlns:p14="http://schemas.microsoft.com/office/powerpoint/2010/main" val="3031127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600" dirty="0" smtClean="0"/>
              <a:t>Man</a:t>
            </a:r>
            <a:r>
              <a:rPr lang="en-US" sz="9600" baseline="0" dirty="0" smtClean="0"/>
              <a:t> rejects God</a:t>
            </a:r>
            <a:endParaRPr lang="en-US" sz="9600"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12</a:t>
            </a:fld>
            <a:endParaRPr lang="en-US" altLang="en-US"/>
          </a:p>
        </p:txBody>
      </p:sp>
    </p:spTree>
    <p:extLst>
      <p:ext uri="{BB962C8B-B14F-4D97-AF65-F5344CB8AC3E}">
        <p14:creationId xmlns:p14="http://schemas.microsoft.com/office/powerpoint/2010/main" val="206979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t>
            </a:r>
            <a:r>
              <a:rPr lang="en-US" baseline="0" dirty="0" smtClean="0"/>
              <a:t> rejects God</a:t>
            </a:r>
            <a:endParaRPr lang="en-US"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13</a:t>
            </a:fld>
            <a:endParaRPr lang="en-US" altLang="en-US"/>
          </a:p>
        </p:txBody>
      </p:sp>
    </p:spTree>
    <p:extLst>
      <p:ext uri="{BB962C8B-B14F-4D97-AF65-F5344CB8AC3E}">
        <p14:creationId xmlns:p14="http://schemas.microsoft.com/office/powerpoint/2010/main" val="82313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t>
            </a:r>
            <a:r>
              <a:rPr lang="en-US" baseline="0" dirty="0" smtClean="0"/>
              <a:t> rejects God</a:t>
            </a:r>
            <a:endParaRPr lang="en-US"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15</a:t>
            </a:fld>
            <a:endParaRPr lang="en-US" altLang="en-US"/>
          </a:p>
        </p:txBody>
      </p:sp>
    </p:spTree>
    <p:extLst>
      <p:ext uri="{BB962C8B-B14F-4D97-AF65-F5344CB8AC3E}">
        <p14:creationId xmlns:p14="http://schemas.microsoft.com/office/powerpoint/2010/main" val="180102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58A4BD-3C69-4947-ADA0-1B7295CEA380}" type="slidenum">
              <a:rPr lang="en-US" altLang="en-US" smtClean="0"/>
              <a:pPr/>
              <a:t>33</a:t>
            </a:fld>
            <a:endParaRPr lang="en-US" altLang="en-US"/>
          </a:p>
        </p:txBody>
      </p:sp>
    </p:spTree>
    <p:extLst>
      <p:ext uri="{BB962C8B-B14F-4D97-AF65-F5344CB8AC3E}">
        <p14:creationId xmlns:p14="http://schemas.microsoft.com/office/powerpoint/2010/main" val="3331775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6D3BC605-A12E-4FD1-AF45-037CA718CC8D}" type="slidenum">
              <a:rPr lang="en-US" altLang="en-US"/>
              <a:pPr/>
              <a:t>‹#›</a:t>
            </a:fld>
            <a:endParaRPr lang="en-US" altLang="en-US"/>
          </a:p>
        </p:txBody>
      </p:sp>
    </p:spTree>
    <p:extLst>
      <p:ext uri="{BB962C8B-B14F-4D97-AF65-F5344CB8AC3E}">
        <p14:creationId xmlns:p14="http://schemas.microsoft.com/office/powerpoint/2010/main" val="186804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A96489B9-590B-4509-B664-F09E51668B6E}" type="slidenum">
              <a:rPr lang="en-US" altLang="en-US"/>
              <a:pPr/>
              <a:t>‹#›</a:t>
            </a:fld>
            <a:endParaRPr lang="en-US" altLang="en-US"/>
          </a:p>
        </p:txBody>
      </p:sp>
    </p:spTree>
    <p:extLst>
      <p:ext uri="{BB962C8B-B14F-4D97-AF65-F5344CB8AC3E}">
        <p14:creationId xmlns:p14="http://schemas.microsoft.com/office/powerpoint/2010/main" val="24409388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88277FCE-7087-4816-8C13-77DA10395B8D}" type="slidenum">
              <a:rPr lang="en-US" altLang="en-US"/>
              <a:pPr/>
              <a:t>‹#›</a:t>
            </a:fld>
            <a:endParaRPr lang="en-US" altLang="en-US"/>
          </a:p>
        </p:txBody>
      </p:sp>
    </p:spTree>
    <p:extLst>
      <p:ext uri="{BB962C8B-B14F-4D97-AF65-F5344CB8AC3E}">
        <p14:creationId xmlns:p14="http://schemas.microsoft.com/office/powerpoint/2010/main" val="398152805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263FF7-AB47-4F6D-8F92-9FCA4479973F}"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2080874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63FF7-AB47-4F6D-8F92-9FCA4479973F}"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3123147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63FF7-AB47-4F6D-8F92-9FCA4479973F}"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45312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63FF7-AB47-4F6D-8F92-9FCA4479973F}"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803679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263FF7-AB47-4F6D-8F92-9FCA4479973F}"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2815995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263FF7-AB47-4F6D-8F92-9FCA4479973F}"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4008852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63FF7-AB47-4F6D-8F92-9FCA4479973F}"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1895965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63FF7-AB47-4F6D-8F92-9FCA4479973F}"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101280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tx1"/>
                </a:solidFill>
              </a:defRPr>
            </a:lvl1pPr>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A418836E-C706-4DB7-8C33-57F50F32A242}" type="slidenum">
              <a:rPr lang="en-US" altLang="en-US"/>
              <a:pPr/>
              <a:t>‹#›</a:t>
            </a:fld>
            <a:endParaRPr lang="en-US" altLang="en-US"/>
          </a:p>
        </p:txBody>
      </p:sp>
    </p:spTree>
    <p:extLst>
      <p:ext uri="{BB962C8B-B14F-4D97-AF65-F5344CB8AC3E}">
        <p14:creationId xmlns:p14="http://schemas.microsoft.com/office/powerpoint/2010/main" val="10059191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63FF7-AB47-4F6D-8F92-9FCA4479973F}"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3274091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63FF7-AB47-4F6D-8F92-9FCA4479973F}"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428836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63FF7-AB47-4F6D-8F92-9FCA4479973F}"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A043-9143-4D2C-B3CB-105DA9A5AEE4}" type="slidenum">
              <a:rPr lang="en-US" smtClean="0"/>
              <a:t>‹#›</a:t>
            </a:fld>
            <a:endParaRPr lang="en-US"/>
          </a:p>
        </p:txBody>
      </p:sp>
    </p:spTree>
    <p:extLst>
      <p:ext uri="{BB962C8B-B14F-4D97-AF65-F5344CB8AC3E}">
        <p14:creationId xmlns:p14="http://schemas.microsoft.com/office/powerpoint/2010/main" val="247403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fld id="{D9A374C9-2182-451B-9E34-883B654EEDBD}" type="slidenum">
              <a:rPr lang="en-US" altLang="en-US"/>
              <a:pPr/>
              <a:t>‹#›</a:t>
            </a:fld>
            <a:endParaRPr lang="en-US" altLang="en-US"/>
          </a:p>
        </p:txBody>
      </p:sp>
    </p:spTree>
    <p:extLst>
      <p:ext uri="{BB962C8B-B14F-4D97-AF65-F5344CB8AC3E}">
        <p14:creationId xmlns:p14="http://schemas.microsoft.com/office/powerpoint/2010/main" val="84172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ltLang="en-US"/>
          </a:p>
        </p:txBody>
      </p:sp>
      <p:sp>
        <p:nvSpPr>
          <p:cNvPr id="7" name="Slide Number Placeholder 5"/>
          <p:cNvSpPr>
            <a:spLocks noGrp="1"/>
          </p:cNvSpPr>
          <p:nvPr>
            <p:ph type="sldNum" sz="quarter" idx="16"/>
          </p:nvPr>
        </p:nvSpPr>
        <p:spPr/>
        <p:txBody>
          <a:bodyPr/>
          <a:lstStyle>
            <a:lvl1pPr>
              <a:defRPr/>
            </a:lvl1pPr>
          </a:lstStyle>
          <a:p>
            <a:fld id="{D0C88160-1B6D-49B4-8DB3-453F89941E40}" type="slidenum">
              <a:rPr lang="en-US" altLang="en-US"/>
              <a:pPr/>
              <a:t>‹#›</a:t>
            </a:fld>
            <a:endParaRPr lang="en-US" altLang="en-US"/>
          </a:p>
        </p:txBody>
      </p:sp>
    </p:spTree>
    <p:extLst>
      <p:ext uri="{BB962C8B-B14F-4D97-AF65-F5344CB8AC3E}">
        <p14:creationId xmlns:p14="http://schemas.microsoft.com/office/powerpoint/2010/main" val="101287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endParaRPr lang="en-US" altLang="en-US"/>
          </a:p>
        </p:txBody>
      </p:sp>
      <p:sp>
        <p:nvSpPr>
          <p:cNvPr id="8" name="Footer Placeholder 4"/>
          <p:cNvSpPr>
            <a:spLocks noGrp="1"/>
          </p:cNvSpPr>
          <p:nvPr>
            <p:ph type="ftr" sz="quarter" idx="16"/>
          </p:nvPr>
        </p:nvSpPr>
        <p:spPr/>
        <p:txBody>
          <a:bodyPr/>
          <a:lstStyle>
            <a:lvl1pPr>
              <a:defRPr/>
            </a:lvl1pPr>
          </a:lstStyle>
          <a:p>
            <a:pPr>
              <a:defRPr/>
            </a:pPr>
            <a:endParaRPr lang="en-US" altLang="en-US"/>
          </a:p>
        </p:txBody>
      </p:sp>
      <p:sp>
        <p:nvSpPr>
          <p:cNvPr id="9" name="Slide Number Placeholder 5"/>
          <p:cNvSpPr>
            <a:spLocks noGrp="1"/>
          </p:cNvSpPr>
          <p:nvPr>
            <p:ph type="sldNum" sz="quarter" idx="17"/>
          </p:nvPr>
        </p:nvSpPr>
        <p:spPr/>
        <p:txBody>
          <a:bodyPr/>
          <a:lstStyle>
            <a:lvl1pPr>
              <a:defRPr/>
            </a:lvl1pPr>
          </a:lstStyle>
          <a:p>
            <a:fld id="{7F3FC19D-B09D-478C-B10C-E1606B1F9553}" type="slidenum">
              <a:rPr lang="en-US" altLang="en-US"/>
              <a:pPr/>
              <a:t>‹#›</a:t>
            </a:fld>
            <a:endParaRPr lang="en-US" altLang="en-US"/>
          </a:p>
        </p:txBody>
      </p:sp>
    </p:spTree>
    <p:extLst>
      <p:ext uri="{BB962C8B-B14F-4D97-AF65-F5344CB8AC3E}">
        <p14:creationId xmlns:p14="http://schemas.microsoft.com/office/powerpoint/2010/main" val="171411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fld id="{610093C8-7742-48E4-B30A-A4E52B38A6DA}" type="slidenum">
              <a:rPr lang="en-US" altLang="en-US"/>
              <a:pPr/>
              <a:t>‹#›</a:t>
            </a:fld>
            <a:endParaRPr lang="en-US" altLang="en-US"/>
          </a:p>
        </p:txBody>
      </p:sp>
    </p:spTree>
    <p:extLst>
      <p:ext uri="{BB962C8B-B14F-4D97-AF65-F5344CB8AC3E}">
        <p14:creationId xmlns:p14="http://schemas.microsoft.com/office/powerpoint/2010/main" val="342561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fld id="{275AC926-5B5E-4CBA-A72D-A102C6E9B64F}" type="slidenum">
              <a:rPr lang="en-US" altLang="en-US"/>
              <a:pPr/>
              <a:t>‹#›</a:t>
            </a:fld>
            <a:endParaRPr lang="en-US" altLang="en-US"/>
          </a:p>
        </p:txBody>
      </p:sp>
    </p:spTree>
    <p:extLst>
      <p:ext uri="{BB962C8B-B14F-4D97-AF65-F5344CB8AC3E}">
        <p14:creationId xmlns:p14="http://schemas.microsoft.com/office/powerpoint/2010/main" val="132330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FECD70CE-505E-4F5C-A278-56915916C12A}" type="slidenum">
              <a:rPr lang="en-US" altLang="en-US"/>
              <a:pPr/>
              <a:t>‹#›</a:t>
            </a:fld>
            <a:endParaRPr lang="en-US" altLang="en-US"/>
          </a:p>
        </p:txBody>
      </p:sp>
    </p:spTree>
    <p:extLst>
      <p:ext uri="{BB962C8B-B14F-4D97-AF65-F5344CB8AC3E}">
        <p14:creationId xmlns:p14="http://schemas.microsoft.com/office/powerpoint/2010/main" val="12421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6AE2362B-2853-4BA6-8D81-4ECFD46B3DF6}" type="slidenum">
              <a:rPr lang="en-US" altLang="en-US"/>
              <a:pPr/>
              <a:t>‹#›</a:t>
            </a:fld>
            <a:endParaRPr lang="en-US" altLang="en-US"/>
          </a:p>
        </p:txBody>
      </p:sp>
    </p:spTree>
    <p:extLst>
      <p:ext uri="{BB962C8B-B14F-4D97-AF65-F5344CB8AC3E}">
        <p14:creationId xmlns:p14="http://schemas.microsoft.com/office/powerpoint/2010/main" val="419998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alt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ltLang="en-U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a:defRPr sz="1200">
                <a:solidFill>
                  <a:srgbClr val="595959"/>
                </a:solidFill>
                <a:latin typeface="Century Gothic" panose="020B0502020202020204" pitchFamily="34" charset="0"/>
              </a:defRPr>
            </a:lvl1pPr>
          </a:lstStyle>
          <a:p>
            <a:fld id="{0AB10DEC-B213-4558-8BB8-5A33F9F169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16"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b="1" kern="1200">
          <a:solidFill>
            <a:schemeClr val="tx1"/>
          </a:solidFill>
          <a:latin typeface="+mj-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anose="02070309020205020404"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63FF7-AB47-4F6D-8F92-9FCA4479973F}" type="datetimeFigureOut">
              <a:rPr lang="en-US" smtClean="0"/>
              <a:t>9/16/2015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EA043-9143-4D2C-B3CB-105DA9A5AEE4}" type="slidenum">
              <a:rPr lang="en-US" smtClean="0"/>
              <a:t>‹#›</a:t>
            </a:fld>
            <a:endParaRPr lang="en-US"/>
          </a:p>
        </p:txBody>
      </p:sp>
    </p:spTree>
    <p:extLst>
      <p:ext uri="{BB962C8B-B14F-4D97-AF65-F5344CB8AC3E}">
        <p14:creationId xmlns:p14="http://schemas.microsoft.com/office/powerpoint/2010/main" val="361926018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5971" t="12350" b="16998"/>
          <a:stretch/>
        </p:blipFill>
        <p:spPr>
          <a:xfrm>
            <a:off x="1523999" y="76200"/>
            <a:ext cx="6067425" cy="6934200"/>
          </a:xfrm>
          <a:prstGeom prst="rect">
            <a:avLst/>
          </a:prstGeom>
        </p:spPr>
      </p:pic>
      <p:pic>
        <p:nvPicPr>
          <p:cNvPr id="6" name="Picture 5"/>
          <p:cNvPicPr>
            <a:picLocks noChangeAspect="1"/>
          </p:cNvPicPr>
          <p:nvPr/>
        </p:nvPicPr>
        <p:blipFill>
          <a:blip r:embed="rId3"/>
          <a:stretch>
            <a:fillRect/>
          </a:stretch>
        </p:blipFill>
        <p:spPr>
          <a:xfrm>
            <a:off x="456843" y="1167188"/>
            <a:ext cx="8230313" cy="4523624"/>
          </a:xfrm>
          <a:prstGeom prst="rect">
            <a:avLst/>
          </a:prstGeom>
        </p:spPr>
      </p:pic>
      <p:pic>
        <p:nvPicPr>
          <p:cNvPr id="8" name="Picture 7"/>
          <p:cNvPicPr>
            <a:picLocks noChangeAspect="1"/>
          </p:cNvPicPr>
          <p:nvPr/>
        </p:nvPicPr>
        <p:blipFill rotWithShape="1">
          <a:blip r:embed="rId2"/>
          <a:srcRect l="14758" t="89943" r="46475" b="1141"/>
          <a:stretch/>
        </p:blipFill>
        <p:spPr>
          <a:xfrm>
            <a:off x="4419599" y="5699521"/>
            <a:ext cx="2618537" cy="929879"/>
          </a:xfrm>
          <a:prstGeom prst="rect">
            <a:avLst/>
          </a:prstGeom>
        </p:spPr>
      </p:pic>
    </p:spTree>
    <p:extLst>
      <p:ext uri="{BB962C8B-B14F-4D97-AF65-F5344CB8AC3E}">
        <p14:creationId xmlns:p14="http://schemas.microsoft.com/office/powerpoint/2010/main" val="1215490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sz="2000" b="1" baseline="30000" dirty="0" smtClean="0">
                <a:solidFill>
                  <a:schemeClr val="tx1"/>
                </a:solidFill>
              </a:rPr>
              <a:t>“18</a:t>
            </a:r>
            <a:r>
              <a:rPr lang="en-US" sz="2000" b="1" baseline="30000" dirty="0">
                <a:solidFill>
                  <a:schemeClr val="tx1"/>
                </a:solidFill>
              </a:rPr>
              <a:t> </a:t>
            </a:r>
            <a:r>
              <a:rPr lang="en-US" sz="2000" b="1" dirty="0" smtClean="0">
                <a:solidFill>
                  <a:schemeClr val="tx1"/>
                </a:solidFill>
              </a:rPr>
              <a:t>The </a:t>
            </a:r>
            <a:r>
              <a:rPr lang="en-US" sz="2000" b="1" dirty="0">
                <a:solidFill>
                  <a:schemeClr val="tx1"/>
                </a:solidFill>
              </a:rPr>
              <a:t>wrath of God is being revealed from heaven against all the godlessness and wickedness of people, who suppress the truth by their wickedness, </a:t>
            </a:r>
            <a:r>
              <a:rPr lang="en-US" sz="2000" b="1" baseline="30000" dirty="0">
                <a:solidFill>
                  <a:schemeClr val="tx1"/>
                </a:solidFill>
              </a:rPr>
              <a:t>19 </a:t>
            </a:r>
            <a:r>
              <a:rPr lang="en-US" sz="2000" b="1" u="sng" dirty="0">
                <a:solidFill>
                  <a:schemeClr val="tx1"/>
                </a:solidFill>
              </a:rPr>
              <a:t>since what may be known about God is plain to them</a:t>
            </a:r>
            <a:r>
              <a:rPr lang="en-US" sz="2000" b="1" dirty="0">
                <a:solidFill>
                  <a:schemeClr val="tx1"/>
                </a:solidFill>
              </a:rPr>
              <a:t>, because </a:t>
            </a:r>
            <a:r>
              <a:rPr lang="en-US" sz="2000" b="1" u="sng" dirty="0">
                <a:solidFill>
                  <a:schemeClr val="tx1"/>
                </a:solidFill>
              </a:rPr>
              <a:t>God has made it plain to them</a:t>
            </a:r>
            <a:r>
              <a:rPr lang="en-US" sz="2000" b="1" dirty="0">
                <a:solidFill>
                  <a:schemeClr val="tx1"/>
                </a:solidFill>
              </a:rPr>
              <a:t>. </a:t>
            </a:r>
            <a:r>
              <a:rPr lang="en-US" sz="2000" b="1" baseline="30000" dirty="0">
                <a:solidFill>
                  <a:schemeClr val="tx1"/>
                </a:solidFill>
              </a:rPr>
              <a:t>20 </a:t>
            </a:r>
            <a:r>
              <a:rPr lang="en-US" sz="2000" b="1" dirty="0">
                <a:solidFill>
                  <a:schemeClr val="tx1"/>
                </a:solidFill>
              </a:rPr>
              <a:t>For since the creation of the world </a:t>
            </a:r>
            <a:r>
              <a:rPr lang="en-US" sz="2000" b="1" u="sng" dirty="0">
                <a:solidFill>
                  <a:schemeClr val="tx1"/>
                </a:solidFill>
              </a:rPr>
              <a:t>God’s invisible qualities—his eternal power and divine nature—have been clearly seen, being understood from what has been made, so that people are without excuse.</a:t>
            </a:r>
          </a:p>
          <a:p>
            <a:pPr marL="0" indent="0">
              <a:buNone/>
            </a:pPr>
            <a:r>
              <a:rPr lang="en-US" sz="2000" b="1" baseline="30000" dirty="0">
                <a:solidFill>
                  <a:schemeClr val="tx1"/>
                </a:solidFill>
              </a:rPr>
              <a:t>21 </a:t>
            </a:r>
            <a:r>
              <a:rPr lang="en-US" sz="2000" b="1" u="sng" dirty="0">
                <a:solidFill>
                  <a:schemeClr val="tx1"/>
                </a:solidFill>
              </a:rPr>
              <a:t>For although they knew God</a:t>
            </a:r>
            <a:r>
              <a:rPr lang="en-US" sz="2000" b="1" dirty="0">
                <a:solidFill>
                  <a:schemeClr val="tx1"/>
                </a:solidFill>
              </a:rPr>
              <a:t>, they neither glorified Him as God nor gave thanks to Him, but their thinking became futile and their foolish hearts were darkened. </a:t>
            </a:r>
            <a:r>
              <a:rPr lang="en-US" sz="2000" b="1" baseline="30000" dirty="0">
                <a:solidFill>
                  <a:schemeClr val="tx1"/>
                </a:solidFill>
              </a:rPr>
              <a:t>22 </a:t>
            </a:r>
            <a:r>
              <a:rPr lang="en-US" sz="2000" b="1" dirty="0">
                <a:solidFill>
                  <a:schemeClr val="tx1"/>
                </a:solidFill>
              </a:rPr>
              <a:t>Although they claimed to be wise, they became fools </a:t>
            </a:r>
            <a:r>
              <a:rPr lang="en-US" sz="2000" b="1" baseline="30000" dirty="0">
                <a:solidFill>
                  <a:schemeClr val="tx1"/>
                </a:solidFill>
              </a:rPr>
              <a:t>23 </a:t>
            </a:r>
            <a:r>
              <a:rPr lang="en-US" sz="2000" b="1" dirty="0">
                <a:solidFill>
                  <a:schemeClr val="tx1"/>
                </a:solidFill>
              </a:rPr>
              <a:t>and exchanged the glory of the immortal God for images made to look like a mortal human being and birds and animals and reptiles</a:t>
            </a:r>
            <a:r>
              <a:rPr lang="en-US" sz="2000" dirty="0"/>
              <a:t>. </a:t>
            </a:r>
            <a:r>
              <a:rPr lang="en-US" sz="2000" baseline="30000" dirty="0" smtClean="0"/>
              <a:t>24 </a:t>
            </a:r>
            <a:r>
              <a:rPr lang="en-US" sz="2000" dirty="0"/>
              <a:t> Therefore God gave them over in the sinful desires of their hearts to sexual impurity for the degrading of their bodies with one another. </a:t>
            </a:r>
            <a:r>
              <a:rPr lang="en-US" sz="2000" baseline="30000" dirty="0" smtClean="0"/>
              <a:t>25 </a:t>
            </a:r>
            <a:r>
              <a:rPr lang="en-US" sz="2000" dirty="0" smtClean="0"/>
              <a:t>They </a:t>
            </a:r>
            <a:r>
              <a:rPr lang="en-US" sz="2000" dirty="0"/>
              <a:t>exchanged the truth about God for a lie, and worshiped and served created things rather than the Creator—who is forever praised. Amen.” Romans </a:t>
            </a:r>
            <a:r>
              <a:rPr lang="en-US" sz="2000" dirty="0" smtClean="0"/>
              <a:t>1:18-25</a:t>
            </a:r>
            <a:endParaRPr lang="en-US" sz="2000" dirty="0"/>
          </a:p>
        </p:txBody>
      </p:sp>
    </p:spTree>
    <p:extLst>
      <p:ext uri="{BB962C8B-B14F-4D97-AF65-F5344CB8AC3E}">
        <p14:creationId xmlns:p14="http://schemas.microsoft.com/office/powerpoint/2010/main" val="556645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sz="1600" dirty="0" smtClean="0"/>
          </a:p>
          <a:p>
            <a:pPr marL="0" indent="0">
              <a:spcBef>
                <a:spcPts val="0"/>
              </a:spcBef>
              <a:buNone/>
            </a:pPr>
            <a:r>
              <a:rPr lang="en-US" sz="2800" b="1" dirty="0" smtClean="0">
                <a:solidFill>
                  <a:schemeClr val="tx1"/>
                </a:solidFill>
              </a:rPr>
              <a:t>“</a:t>
            </a:r>
            <a:r>
              <a:rPr lang="en-US" sz="2800" b="1" u="sng" dirty="0" smtClean="0">
                <a:solidFill>
                  <a:schemeClr val="tx1"/>
                </a:solidFill>
              </a:rPr>
              <a:t>Although they know God’s righteous decree that those who do such things deserve death</a:t>
            </a:r>
            <a:r>
              <a:rPr lang="en-US" sz="2800" b="1" dirty="0" smtClean="0">
                <a:solidFill>
                  <a:schemeClr val="tx1"/>
                </a:solidFill>
              </a:rPr>
              <a:t>, they not only continue to do these very things but also approve of those who practice them.”  Romans 1:32</a:t>
            </a:r>
            <a:endParaRPr lang="en-US" sz="4000" dirty="0">
              <a:solidFill>
                <a:schemeClr val="tx1"/>
              </a:solidFill>
            </a:endParaRPr>
          </a:p>
        </p:txBody>
      </p:sp>
    </p:spTree>
    <p:extLst>
      <p:ext uri="{BB962C8B-B14F-4D97-AF65-F5344CB8AC3E}">
        <p14:creationId xmlns:p14="http://schemas.microsoft.com/office/powerpoint/2010/main" val="1035883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sz="2000" b="1" baseline="30000" dirty="0" smtClean="0">
                <a:solidFill>
                  <a:schemeClr val="tx1"/>
                </a:solidFill>
              </a:rPr>
              <a:t>“18</a:t>
            </a:r>
            <a:r>
              <a:rPr lang="en-US" sz="2000" b="1" baseline="30000" dirty="0">
                <a:solidFill>
                  <a:schemeClr val="tx1"/>
                </a:solidFill>
              </a:rPr>
              <a:t> </a:t>
            </a:r>
            <a:r>
              <a:rPr lang="en-US" sz="2000" b="1" dirty="0" smtClean="0">
                <a:solidFill>
                  <a:schemeClr val="tx1"/>
                </a:solidFill>
              </a:rPr>
              <a:t>The </a:t>
            </a:r>
            <a:r>
              <a:rPr lang="en-US" sz="2000" b="1" dirty="0">
                <a:solidFill>
                  <a:schemeClr val="tx1"/>
                </a:solidFill>
              </a:rPr>
              <a:t>wrath of God is being revealed from heaven against all the godlessness and wickedness of people, who suppress the truth by their wickedness, </a:t>
            </a:r>
            <a:r>
              <a:rPr lang="en-US" sz="2000" b="1" baseline="30000" dirty="0">
                <a:solidFill>
                  <a:schemeClr val="tx1"/>
                </a:solidFill>
              </a:rPr>
              <a:t>19 </a:t>
            </a:r>
            <a:r>
              <a:rPr lang="en-US" sz="2000" b="1" dirty="0">
                <a:solidFill>
                  <a:schemeClr val="tx1"/>
                </a:solidFill>
              </a:rPr>
              <a:t>since what may be known about God is plain to them, because God has made it plain to them. </a:t>
            </a:r>
            <a:r>
              <a:rPr lang="en-US" sz="2000" b="1" baseline="30000" dirty="0">
                <a:solidFill>
                  <a:schemeClr val="tx1"/>
                </a:solidFill>
              </a:rPr>
              <a:t>20 </a:t>
            </a:r>
            <a:r>
              <a:rPr lang="en-US" sz="2000" b="1" dirty="0">
                <a:solidFill>
                  <a:schemeClr val="tx1"/>
                </a:solidFill>
              </a:rPr>
              <a:t>For since the creation of the world God’s invisible qualities—his eternal power and divine nature—have been clearly seen, being understood from what has been made, so that people are without excuse.</a:t>
            </a:r>
          </a:p>
          <a:p>
            <a:pPr marL="0" indent="0">
              <a:buNone/>
            </a:pPr>
            <a:r>
              <a:rPr lang="en-US" sz="2000" b="1" baseline="30000" dirty="0">
                <a:solidFill>
                  <a:schemeClr val="tx1"/>
                </a:solidFill>
              </a:rPr>
              <a:t>21 </a:t>
            </a:r>
            <a:r>
              <a:rPr lang="en-US" sz="2000" b="1" dirty="0">
                <a:solidFill>
                  <a:schemeClr val="tx1"/>
                </a:solidFill>
              </a:rPr>
              <a:t>For although they knew God, </a:t>
            </a:r>
            <a:r>
              <a:rPr lang="en-US" sz="2000" b="1" u="sng" dirty="0">
                <a:solidFill>
                  <a:schemeClr val="tx1"/>
                </a:solidFill>
              </a:rPr>
              <a:t>they neither glorified Him as God nor gave thanks to Him</a:t>
            </a:r>
            <a:r>
              <a:rPr lang="en-US" sz="2000" b="1" dirty="0">
                <a:solidFill>
                  <a:schemeClr val="tx1"/>
                </a:solidFill>
              </a:rPr>
              <a:t>, </a:t>
            </a:r>
            <a:r>
              <a:rPr lang="en-US" sz="2000" b="1" u="sng" dirty="0">
                <a:solidFill>
                  <a:schemeClr val="tx1"/>
                </a:solidFill>
              </a:rPr>
              <a:t>but their thinking became futile and their foolish hearts were darkened. </a:t>
            </a:r>
            <a:r>
              <a:rPr lang="en-US" sz="2000" b="1" u="sng" baseline="30000" dirty="0">
                <a:solidFill>
                  <a:schemeClr val="tx1"/>
                </a:solidFill>
              </a:rPr>
              <a:t>22 </a:t>
            </a:r>
            <a:r>
              <a:rPr lang="en-US" sz="2000" b="1" u="sng" dirty="0">
                <a:solidFill>
                  <a:schemeClr val="tx1"/>
                </a:solidFill>
              </a:rPr>
              <a:t>Although they claimed to be wise, they became fools </a:t>
            </a:r>
            <a:r>
              <a:rPr lang="en-US" sz="2000" b="1" u="sng" baseline="30000" dirty="0">
                <a:solidFill>
                  <a:schemeClr val="tx1"/>
                </a:solidFill>
              </a:rPr>
              <a:t>2</a:t>
            </a:r>
            <a:r>
              <a:rPr lang="en-US" sz="2000" b="1" baseline="30000" dirty="0">
                <a:solidFill>
                  <a:schemeClr val="tx1"/>
                </a:solidFill>
              </a:rPr>
              <a:t>3 </a:t>
            </a:r>
            <a:r>
              <a:rPr lang="en-US" sz="2000" b="1" dirty="0">
                <a:solidFill>
                  <a:schemeClr val="tx1"/>
                </a:solidFill>
              </a:rPr>
              <a:t>and exchanged the glory of the immortal God for images made to look like a mortal human being and birds and animals and reptiles</a:t>
            </a:r>
            <a:r>
              <a:rPr lang="en-US" sz="2000" dirty="0"/>
              <a:t>. </a:t>
            </a:r>
            <a:r>
              <a:rPr lang="en-US" sz="2000" baseline="30000" dirty="0" smtClean="0"/>
              <a:t>24 </a:t>
            </a:r>
            <a:r>
              <a:rPr lang="en-US" sz="2000" dirty="0"/>
              <a:t> Therefore God gave them over in the sinful desires of their hearts to sexual impurity for the degrading of their bodies with one another. </a:t>
            </a:r>
            <a:r>
              <a:rPr lang="en-US" sz="2000" baseline="30000" dirty="0" smtClean="0"/>
              <a:t>25 </a:t>
            </a:r>
            <a:r>
              <a:rPr lang="en-US" sz="2000" dirty="0" smtClean="0"/>
              <a:t>They </a:t>
            </a:r>
            <a:r>
              <a:rPr lang="en-US" sz="2000" dirty="0"/>
              <a:t>exchanged the truth about God for a lie, and worshiped and served created things rather than the Creator—who is forever praised. Amen.” Romans </a:t>
            </a:r>
            <a:r>
              <a:rPr lang="en-US" sz="2000" dirty="0" smtClean="0"/>
              <a:t>1:18-25</a:t>
            </a:r>
            <a:endParaRPr lang="en-US" sz="2000" dirty="0"/>
          </a:p>
        </p:txBody>
      </p:sp>
    </p:spTree>
    <p:extLst>
      <p:ext uri="{BB962C8B-B14F-4D97-AF65-F5344CB8AC3E}">
        <p14:creationId xmlns:p14="http://schemas.microsoft.com/office/powerpoint/2010/main" val="585279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sz="2000" b="1" baseline="30000" dirty="0" smtClean="0">
                <a:solidFill>
                  <a:schemeClr val="tx1"/>
                </a:solidFill>
              </a:rPr>
              <a:t>“18</a:t>
            </a:r>
            <a:r>
              <a:rPr lang="en-US" sz="2000" b="1" baseline="30000" dirty="0">
                <a:solidFill>
                  <a:schemeClr val="tx1"/>
                </a:solidFill>
              </a:rPr>
              <a:t> </a:t>
            </a:r>
            <a:r>
              <a:rPr lang="en-US" sz="2000" b="1" dirty="0" smtClean="0">
                <a:solidFill>
                  <a:schemeClr val="tx1"/>
                </a:solidFill>
              </a:rPr>
              <a:t>The </a:t>
            </a:r>
            <a:r>
              <a:rPr lang="en-US" sz="2000" b="1" dirty="0">
                <a:solidFill>
                  <a:schemeClr val="tx1"/>
                </a:solidFill>
              </a:rPr>
              <a:t>wrath of God is being revealed from heaven against all the godlessness and wickedness of people, who suppress the truth by their wickedness, </a:t>
            </a:r>
            <a:r>
              <a:rPr lang="en-US" sz="2000" b="1" baseline="30000" dirty="0">
                <a:solidFill>
                  <a:schemeClr val="tx1"/>
                </a:solidFill>
              </a:rPr>
              <a:t>19 </a:t>
            </a:r>
            <a:r>
              <a:rPr lang="en-US" sz="2000" b="1" dirty="0">
                <a:solidFill>
                  <a:schemeClr val="tx1"/>
                </a:solidFill>
              </a:rPr>
              <a:t>since what may be known about God is plain to them, because God has made it plain to them. </a:t>
            </a:r>
            <a:r>
              <a:rPr lang="en-US" sz="2000" b="1" baseline="30000" dirty="0">
                <a:solidFill>
                  <a:schemeClr val="tx1"/>
                </a:solidFill>
              </a:rPr>
              <a:t>20 </a:t>
            </a:r>
            <a:r>
              <a:rPr lang="en-US" sz="2000" b="1" dirty="0">
                <a:solidFill>
                  <a:schemeClr val="tx1"/>
                </a:solidFill>
              </a:rPr>
              <a:t>For since the creation of the world God’s invisible qualities—his eternal power and divine nature—have been clearly seen, being understood from what has been made, so that people are without excuse.</a:t>
            </a:r>
          </a:p>
          <a:p>
            <a:pPr marL="0" indent="0">
              <a:buNone/>
            </a:pPr>
            <a:r>
              <a:rPr lang="en-US" sz="2000" b="1" baseline="30000" dirty="0">
                <a:solidFill>
                  <a:schemeClr val="tx1"/>
                </a:solidFill>
              </a:rPr>
              <a:t>21 </a:t>
            </a:r>
            <a:r>
              <a:rPr lang="en-US" sz="2000" b="1" dirty="0">
                <a:solidFill>
                  <a:schemeClr val="tx1"/>
                </a:solidFill>
              </a:rPr>
              <a:t>For although they knew God, they neither glorified Him as God nor gave thanks to Him, but their thinking became futile and their foolish hearts were darkened. </a:t>
            </a:r>
            <a:r>
              <a:rPr lang="en-US" sz="2000" b="1" baseline="30000" dirty="0">
                <a:solidFill>
                  <a:schemeClr val="tx1"/>
                </a:solidFill>
              </a:rPr>
              <a:t>22 </a:t>
            </a:r>
            <a:r>
              <a:rPr lang="en-US" sz="2000" b="1" dirty="0">
                <a:solidFill>
                  <a:schemeClr val="tx1"/>
                </a:solidFill>
              </a:rPr>
              <a:t>Although they claimed to be wise, they became fools </a:t>
            </a:r>
            <a:r>
              <a:rPr lang="en-US" sz="2000" b="1" baseline="30000" dirty="0">
                <a:solidFill>
                  <a:schemeClr val="tx1"/>
                </a:solidFill>
              </a:rPr>
              <a:t>23 </a:t>
            </a:r>
            <a:r>
              <a:rPr lang="en-US" sz="2000" b="1" u="sng" dirty="0">
                <a:solidFill>
                  <a:schemeClr val="tx1"/>
                </a:solidFill>
              </a:rPr>
              <a:t>and exchanged the glory of the immortal God for images made to look like a mortal human being and birds and animals and reptiles</a:t>
            </a:r>
            <a:r>
              <a:rPr lang="en-US" sz="2000" dirty="0"/>
              <a:t>. </a:t>
            </a:r>
            <a:r>
              <a:rPr lang="en-US" sz="2000" baseline="30000" dirty="0" smtClean="0"/>
              <a:t>24 </a:t>
            </a:r>
            <a:r>
              <a:rPr lang="en-US" sz="2000" dirty="0"/>
              <a:t> Therefore God gave them over in the sinful desires of their hearts to sexual impurity for the degrading of their bodies with one another. </a:t>
            </a:r>
            <a:r>
              <a:rPr lang="en-US" sz="2000" baseline="30000" dirty="0" smtClean="0"/>
              <a:t>25 </a:t>
            </a:r>
            <a:r>
              <a:rPr lang="en-US" sz="2000" u="sng" dirty="0" smtClean="0"/>
              <a:t>They </a:t>
            </a:r>
            <a:r>
              <a:rPr lang="en-US" sz="2000" u="sng" dirty="0"/>
              <a:t>exchanged the truth about God for a lie</a:t>
            </a:r>
            <a:r>
              <a:rPr lang="en-US" sz="2000" dirty="0"/>
              <a:t>, and worshiped and served created things rather than the Creator—who is forever praised. Amen.” Romans </a:t>
            </a:r>
            <a:r>
              <a:rPr lang="en-US" sz="2000" dirty="0" smtClean="0"/>
              <a:t>1:18-25</a:t>
            </a:r>
            <a:endParaRPr lang="en-US" sz="2000" dirty="0"/>
          </a:p>
        </p:txBody>
      </p:sp>
    </p:spTree>
    <p:extLst>
      <p:ext uri="{BB962C8B-B14F-4D97-AF65-F5344CB8AC3E}">
        <p14:creationId xmlns:p14="http://schemas.microsoft.com/office/powerpoint/2010/main" val="799987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eaLnBrk="1" fontAlgn="auto" hangingPunct="1">
              <a:spcAft>
                <a:spcPts val="0"/>
              </a:spcAft>
              <a:defRPr/>
            </a:pPr>
            <a:r>
              <a:rPr lang="en-US" dirty="0" smtClean="0"/>
              <a:t>They exchanged:</a:t>
            </a:r>
            <a:endParaRPr lang="en-US" dirty="0"/>
          </a:p>
        </p:txBody>
      </p:sp>
      <p:sp>
        <p:nvSpPr>
          <p:cNvPr id="5123" name="Content Placeholder 2"/>
          <p:cNvSpPr>
            <a:spLocks noGrp="1"/>
          </p:cNvSpPr>
          <p:nvPr>
            <p:ph idx="1"/>
          </p:nvPr>
        </p:nvSpPr>
        <p:spPr/>
        <p:txBody>
          <a:bodyPr/>
          <a:lstStyle/>
          <a:p>
            <a:pPr eaLnBrk="1" hangingPunct="1">
              <a:spcBef>
                <a:spcPts val="0"/>
              </a:spcBef>
              <a:spcAft>
                <a:spcPts val="0"/>
              </a:spcAft>
              <a:buFont typeface="Arial" charset="0"/>
              <a:buChar char="•"/>
              <a:defRPr/>
            </a:pPr>
            <a:r>
              <a:rPr lang="en-US" b="1" dirty="0" smtClean="0">
                <a:solidFill>
                  <a:schemeClr val="tx1"/>
                </a:solidFill>
              </a:rPr>
              <a:t>Romans </a:t>
            </a:r>
            <a:r>
              <a:rPr lang="en-US" b="1" dirty="0">
                <a:solidFill>
                  <a:schemeClr val="tx1"/>
                </a:solidFill>
              </a:rPr>
              <a:t>1:23</a:t>
            </a:r>
          </a:p>
          <a:p>
            <a:pPr marL="400050" lvl="1" indent="0" eaLnBrk="1" hangingPunct="1">
              <a:spcBef>
                <a:spcPts val="0"/>
              </a:spcBef>
              <a:spcAft>
                <a:spcPts val="0"/>
              </a:spcAft>
              <a:buNone/>
              <a:defRPr/>
            </a:pPr>
            <a:r>
              <a:rPr lang="en-US" sz="2400" b="1" dirty="0">
                <a:solidFill>
                  <a:schemeClr val="tx1"/>
                </a:solidFill>
              </a:rPr>
              <a:t>“and </a:t>
            </a:r>
            <a:r>
              <a:rPr lang="en-US" sz="2400" b="1" u="sng" dirty="0">
                <a:solidFill>
                  <a:schemeClr val="tx1"/>
                </a:solidFill>
              </a:rPr>
              <a:t>exchanged</a:t>
            </a:r>
            <a:r>
              <a:rPr lang="en-US" sz="2400" b="1" dirty="0">
                <a:solidFill>
                  <a:schemeClr val="tx1"/>
                </a:solidFill>
              </a:rPr>
              <a:t> the glory of the immortal God for images</a:t>
            </a:r>
            <a:r>
              <a:rPr lang="en-US" sz="2400" b="1" dirty="0" smtClean="0">
                <a:solidFill>
                  <a:schemeClr val="tx1"/>
                </a:solidFill>
              </a:rPr>
              <a:t>”</a:t>
            </a:r>
          </a:p>
          <a:p>
            <a:pPr marL="400050" lvl="1" indent="0" eaLnBrk="1" hangingPunct="1">
              <a:spcBef>
                <a:spcPts val="0"/>
              </a:spcBef>
              <a:spcAft>
                <a:spcPts val="0"/>
              </a:spcAft>
              <a:buNone/>
              <a:defRPr/>
            </a:pPr>
            <a:endParaRPr lang="en-US" sz="1000" b="1" dirty="0">
              <a:solidFill>
                <a:schemeClr val="tx1"/>
              </a:solidFill>
            </a:endParaRPr>
          </a:p>
          <a:p>
            <a:pPr eaLnBrk="1" hangingPunct="1">
              <a:spcBef>
                <a:spcPts val="0"/>
              </a:spcBef>
              <a:spcAft>
                <a:spcPts val="0"/>
              </a:spcAft>
              <a:buFont typeface="Arial" charset="0"/>
              <a:buChar char="•"/>
              <a:defRPr/>
            </a:pPr>
            <a:r>
              <a:rPr lang="en-US" b="1" dirty="0">
                <a:solidFill>
                  <a:schemeClr val="tx1"/>
                </a:solidFill>
              </a:rPr>
              <a:t>Romans 1:25</a:t>
            </a:r>
          </a:p>
          <a:p>
            <a:pPr marL="400050" lvl="1" indent="0" eaLnBrk="1" hangingPunct="1">
              <a:spcBef>
                <a:spcPts val="0"/>
              </a:spcBef>
              <a:spcAft>
                <a:spcPts val="0"/>
              </a:spcAft>
              <a:buNone/>
              <a:defRPr/>
            </a:pPr>
            <a:r>
              <a:rPr lang="en-US" sz="2400" b="1" dirty="0">
                <a:solidFill>
                  <a:schemeClr val="tx1"/>
                </a:solidFill>
              </a:rPr>
              <a:t>“They </a:t>
            </a:r>
            <a:r>
              <a:rPr lang="en-US" sz="2400" b="1" u="sng" dirty="0">
                <a:solidFill>
                  <a:schemeClr val="tx1"/>
                </a:solidFill>
              </a:rPr>
              <a:t>exchanged</a:t>
            </a:r>
            <a:r>
              <a:rPr lang="en-US" sz="2400" b="1" dirty="0">
                <a:solidFill>
                  <a:schemeClr val="tx1"/>
                </a:solidFill>
              </a:rPr>
              <a:t> the truth of God for a lie” </a:t>
            </a:r>
            <a:endParaRPr lang="en-US" sz="2400" b="1" dirty="0" smtClean="0">
              <a:solidFill>
                <a:schemeClr val="tx1"/>
              </a:solidFill>
            </a:endParaRPr>
          </a:p>
          <a:p>
            <a:pPr marL="400050" lvl="1" indent="0" eaLnBrk="1" hangingPunct="1">
              <a:spcBef>
                <a:spcPts val="0"/>
              </a:spcBef>
              <a:spcAft>
                <a:spcPts val="0"/>
              </a:spcAft>
              <a:buNone/>
              <a:defRPr/>
            </a:pPr>
            <a:endParaRPr lang="en-US" sz="1000" b="1" dirty="0">
              <a:solidFill>
                <a:schemeClr val="tx1"/>
              </a:solidFill>
            </a:endParaRPr>
          </a:p>
          <a:p>
            <a:pPr marL="285750" eaLnBrk="1" hangingPunct="1">
              <a:spcBef>
                <a:spcPts val="0"/>
              </a:spcBef>
              <a:spcAft>
                <a:spcPts val="0"/>
              </a:spcAft>
              <a:buFont typeface="Arial" charset="0"/>
              <a:buChar char="•"/>
              <a:defRPr/>
            </a:pPr>
            <a:r>
              <a:rPr lang="en-US" b="1" dirty="0">
                <a:solidFill>
                  <a:schemeClr val="tx1"/>
                </a:solidFill>
              </a:rPr>
              <a:t>Romans 1:26</a:t>
            </a:r>
          </a:p>
          <a:p>
            <a:pPr marL="400050" lvl="1" indent="0" eaLnBrk="1" hangingPunct="1">
              <a:spcBef>
                <a:spcPts val="0"/>
              </a:spcBef>
              <a:spcAft>
                <a:spcPts val="0"/>
              </a:spcAft>
              <a:buNone/>
              <a:defRPr/>
            </a:pPr>
            <a:r>
              <a:rPr lang="en-US" sz="2400" b="1" dirty="0" smtClean="0">
                <a:solidFill>
                  <a:schemeClr val="tx1"/>
                </a:solidFill>
              </a:rPr>
              <a:t>“their </a:t>
            </a:r>
            <a:r>
              <a:rPr lang="en-US" sz="2400" b="1" dirty="0">
                <a:solidFill>
                  <a:schemeClr val="tx1"/>
                </a:solidFill>
              </a:rPr>
              <a:t>women </a:t>
            </a:r>
            <a:r>
              <a:rPr lang="en-US" sz="2400" b="1" u="sng" dirty="0">
                <a:solidFill>
                  <a:schemeClr val="tx1"/>
                </a:solidFill>
              </a:rPr>
              <a:t>exchanged</a:t>
            </a:r>
            <a:r>
              <a:rPr lang="en-US" sz="2400" b="1" dirty="0">
                <a:solidFill>
                  <a:schemeClr val="tx1"/>
                </a:solidFill>
              </a:rPr>
              <a:t> </a:t>
            </a:r>
            <a:r>
              <a:rPr lang="en-US" sz="2400" b="1" dirty="0" smtClean="0">
                <a:solidFill>
                  <a:schemeClr val="tx1"/>
                </a:solidFill>
              </a:rPr>
              <a:t>natural </a:t>
            </a:r>
            <a:r>
              <a:rPr lang="en-US" sz="2400" b="1" dirty="0">
                <a:solidFill>
                  <a:schemeClr val="tx1"/>
                </a:solidFill>
              </a:rPr>
              <a:t>sexual relations for unnatural ones</a:t>
            </a:r>
            <a:r>
              <a:rPr lang="en-US" sz="2400" b="1" dirty="0" smtClean="0">
                <a:solidFill>
                  <a:schemeClr val="tx1"/>
                </a:solidFill>
              </a:rPr>
              <a:t>”</a:t>
            </a:r>
            <a:endParaRPr lang="en-US" altLang="en-US" sz="2400" dirty="0" smtClean="0">
              <a:solidFill>
                <a:schemeClr val="tx1"/>
              </a:solidFill>
            </a:endParaRPr>
          </a:p>
        </p:txBody>
      </p:sp>
    </p:spTree>
    <p:extLst>
      <p:ext uri="{BB962C8B-B14F-4D97-AF65-F5344CB8AC3E}">
        <p14:creationId xmlns:p14="http://schemas.microsoft.com/office/powerpoint/2010/main" val="965745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sz="2000" b="1" baseline="30000" dirty="0" smtClean="0">
                <a:solidFill>
                  <a:schemeClr val="tx1"/>
                </a:solidFill>
              </a:rPr>
              <a:t>“18</a:t>
            </a:r>
            <a:r>
              <a:rPr lang="en-US" sz="2000" b="1" baseline="30000" dirty="0">
                <a:solidFill>
                  <a:schemeClr val="tx1"/>
                </a:solidFill>
              </a:rPr>
              <a:t> </a:t>
            </a:r>
            <a:r>
              <a:rPr lang="en-US" sz="2000" b="1" dirty="0" smtClean="0">
                <a:solidFill>
                  <a:schemeClr val="tx1"/>
                </a:solidFill>
              </a:rPr>
              <a:t>The </a:t>
            </a:r>
            <a:r>
              <a:rPr lang="en-US" sz="2000" b="1" dirty="0">
                <a:solidFill>
                  <a:schemeClr val="tx1"/>
                </a:solidFill>
              </a:rPr>
              <a:t>wrath of God is being revealed from heaven against all the godlessness and wickedness of people, who suppress the truth by their wickedness, </a:t>
            </a:r>
            <a:r>
              <a:rPr lang="en-US" sz="2000" b="1" baseline="30000" dirty="0">
                <a:solidFill>
                  <a:schemeClr val="tx1"/>
                </a:solidFill>
              </a:rPr>
              <a:t>19 </a:t>
            </a:r>
            <a:r>
              <a:rPr lang="en-US" sz="2000" b="1" dirty="0">
                <a:solidFill>
                  <a:schemeClr val="tx1"/>
                </a:solidFill>
              </a:rPr>
              <a:t>since what may be known about God is plain to them, because God has made it plain to them. </a:t>
            </a:r>
            <a:r>
              <a:rPr lang="en-US" sz="2000" b="1" baseline="30000" dirty="0">
                <a:solidFill>
                  <a:schemeClr val="tx1"/>
                </a:solidFill>
              </a:rPr>
              <a:t>20 </a:t>
            </a:r>
            <a:r>
              <a:rPr lang="en-US" sz="2000" b="1" dirty="0">
                <a:solidFill>
                  <a:schemeClr val="tx1"/>
                </a:solidFill>
              </a:rPr>
              <a:t>For since the creation of the world God’s invisible qualities—his eternal power and divine nature—have been clearly seen, being understood from what has been made, so that people are without excuse.</a:t>
            </a:r>
          </a:p>
          <a:p>
            <a:pPr marL="0" indent="0">
              <a:buNone/>
            </a:pPr>
            <a:r>
              <a:rPr lang="en-US" sz="2000" b="1" baseline="30000" dirty="0">
                <a:solidFill>
                  <a:schemeClr val="tx1"/>
                </a:solidFill>
              </a:rPr>
              <a:t>21 </a:t>
            </a:r>
            <a:r>
              <a:rPr lang="en-US" sz="2000" b="1" dirty="0">
                <a:solidFill>
                  <a:schemeClr val="tx1"/>
                </a:solidFill>
              </a:rPr>
              <a:t>For although they knew God, they neither glorified Him as God nor gave thanks to Him, but their thinking became futile and their foolish hearts were darkened. </a:t>
            </a:r>
            <a:r>
              <a:rPr lang="en-US" sz="2000" b="1" baseline="30000" dirty="0">
                <a:solidFill>
                  <a:schemeClr val="tx1"/>
                </a:solidFill>
              </a:rPr>
              <a:t>22 </a:t>
            </a:r>
            <a:r>
              <a:rPr lang="en-US" sz="2000" b="1" dirty="0">
                <a:solidFill>
                  <a:schemeClr val="tx1"/>
                </a:solidFill>
              </a:rPr>
              <a:t>Although they claimed to be wise, they became fools </a:t>
            </a:r>
            <a:r>
              <a:rPr lang="en-US" sz="2000" b="1" baseline="30000" dirty="0">
                <a:solidFill>
                  <a:schemeClr val="tx1"/>
                </a:solidFill>
              </a:rPr>
              <a:t>23 </a:t>
            </a:r>
            <a:r>
              <a:rPr lang="en-US" sz="2000" b="1" u="sng" dirty="0">
                <a:solidFill>
                  <a:schemeClr val="tx1"/>
                </a:solidFill>
              </a:rPr>
              <a:t>and exchanged the glory of the immortal God for images made to look like a mortal human being and birds and animals and reptiles</a:t>
            </a:r>
            <a:r>
              <a:rPr lang="en-US" sz="2000" dirty="0"/>
              <a:t>. </a:t>
            </a:r>
            <a:r>
              <a:rPr lang="en-US" sz="2000" baseline="30000" dirty="0" smtClean="0"/>
              <a:t>24 </a:t>
            </a:r>
            <a:r>
              <a:rPr lang="en-US" sz="2000" dirty="0"/>
              <a:t> Therefore God gave them over in the sinful desires of their hearts to sexual impurity for the degrading of their bodies with one another. </a:t>
            </a:r>
            <a:r>
              <a:rPr lang="en-US" sz="2000" baseline="30000" dirty="0" smtClean="0"/>
              <a:t>25 </a:t>
            </a:r>
            <a:r>
              <a:rPr lang="en-US" sz="2000" u="sng" dirty="0" smtClean="0"/>
              <a:t>They </a:t>
            </a:r>
            <a:r>
              <a:rPr lang="en-US" sz="2000" u="sng" dirty="0"/>
              <a:t>exchanged the truth about God for a lie</a:t>
            </a:r>
            <a:r>
              <a:rPr lang="en-US" sz="2000" dirty="0"/>
              <a:t>, and worshiped and served created things rather than the Creator—who is forever praised. Amen.” Romans </a:t>
            </a:r>
            <a:r>
              <a:rPr lang="en-US" sz="2000" dirty="0" smtClean="0"/>
              <a:t>1:18-25</a:t>
            </a:r>
            <a:endParaRPr lang="en-US" sz="2000" dirty="0"/>
          </a:p>
        </p:txBody>
      </p:sp>
    </p:spTree>
    <p:extLst>
      <p:ext uri="{BB962C8B-B14F-4D97-AF65-F5344CB8AC3E}">
        <p14:creationId xmlns:p14="http://schemas.microsoft.com/office/powerpoint/2010/main" val="1728267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dirty="0"/>
              <a:t> </a:t>
            </a:r>
            <a:r>
              <a:rPr lang="en-US" baseline="30000" dirty="0" smtClean="0"/>
              <a:t>30 </a:t>
            </a:r>
            <a:r>
              <a:rPr lang="en-US" dirty="0" smtClean="0"/>
              <a:t>being </a:t>
            </a:r>
            <a:r>
              <a:rPr lang="en-US" dirty="0"/>
              <a:t>filled with all unrighteousness, wickedness, greed, evil; full of envy, murder, strife, deceit, malice; </a:t>
            </a:r>
            <a:r>
              <a:rPr lang="en-US" i="1" dirty="0"/>
              <a:t>they are</a:t>
            </a:r>
            <a:r>
              <a:rPr lang="en-US" dirty="0"/>
              <a:t> gossips, </a:t>
            </a:r>
            <a:r>
              <a:rPr lang="en-US" baseline="30000" dirty="0"/>
              <a:t>30 </a:t>
            </a:r>
            <a:r>
              <a:rPr lang="en-US" dirty="0"/>
              <a:t>slanderers, haters of God, insolent, arrogant, boastful, inventors of evil, disobedient to parents, </a:t>
            </a:r>
            <a:r>
              <a:rPr lang="en-US" baseline="30000" dirty="0"/>
              <a:t>31 </a:t>
            </a:r>
            <a:r>
              <a:rPr lang="en-US" dirty="0"/>
              <a:t>without understanding, untrustworthy, unloving, unmerciful; </a:t>
            </a:r>
            <a:r>
              <a:rPr lang="en-US" baseline="30000" dirty="0"/>
              <a:t>32 </a:t>
            </a:r>
            <a:r>
              <a:rPr lang="en-US" u="sng" dirty="0"/>
              <a:t>and although they know the ordinance of God, that those who practice such things are worthy of death, they not only do the same, but also </a:t>
            </a:r>
            <a:r>
              <a:rPr lang="en-US" u="sng" dirty="0" smtClean="0"/>
              <a:t> give </a:t>
            </a:r>
            <a:r>
              <a:rPr lang="en-US" u="sng" dirty="0"/>
              <a:t>hearty approval to those who practice them</a:t>
            </a:r>
            <a:r>
              <a:rPr lang="en-US" dirty="0" smtClean="0"/>
              <a:t>. Romans 1:30-32</a:t>
            </a:r>
            <a:endParaRPr lang="en-US" b="1" dirty="0">
              <a:solidFill>
                <a:schemeClr val="tx1"/>
              </a:solidFill>
            </a:endParaRPr>
          </a:p>
        </p:txBody>
      </p:sp>
    </p:spTree>
    <p:extLst>
      <p:ext uri="{BB962C8B-B14F-4D97-AF65-F5344CB8AC3E}">
        <p14:creationId xmlns:p14="http://schemas.microsoft.com/office/powerpoint/2010/main" val="139167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eaLnBrk="1" fontAlgn="auto" hangingPunct="1">
              <a:spcAft>
                <a:spcPts val="0"/>
              </a:spcAft>
              <a:defRPr/>
            </a:pPr>
            <a:r>
              <a:rPr lang="en-US" dirty="0" smtClean="0"/>
              <a:t>Therefore God…</a:t>
            </a:r>
            <a:endParaRPr lang="en-US" dirty="0"/>
          </a:p>
        </p:txBody>
      </p:sp>
      <p:sp>
        <p:nvSpPr>
          <p:cNvPr id="5123" name="Content Placeholder 2"/>
          <p:cNvSpPr>
            <a:spLocks noGrp="1"/>
          </p:cNvSpPr>
          <p:nvPr>
            <p:ph idx="1"/>
          </p:nvPr>
        </p:nvSpPr>
        <p:spPr/>
        <p:txBody>
          <a:bodyPr/>
          <a:lstStyle/>
          <a:p>
            <a:pPr marL="285750" eaLnBrk="1" hangingPunct="1">
              <a:buFont typeface="Arial" charset="0"/>
              <a:buChar char="•"/>
              <a:defRPr/>
            </a:pPr>
            <a:r>
              <a:rPr lang="en-US" b="1" dirty="0" smtClean="0">
                <a:solidFill>
                  <a:schemeClr val="tx1"/>
                </a:solidFill>
              </a:rPr>
              <a:t>Romans 1:24</a:t>
            </a:r>
          </a:p>
          <a:p>
            <a:pPr marL="400050" lvl="1" indent="0" eaLnBrk="1" hangingPunct="1">
              <a:buFont typeface="Courier New" panose="02070309020205020404" pitchFamily="49" charset="0"/>
              <a:buNone/>
              <a:defRPr/>
            </a:pPr>
            <a:r>
              <a:rPr lang="en-US" sz="2400" b="1" dirty="0" smtClean="0">
                <a:solidFill>
                  <a:schemeClr val="tx1"/>
                </a:solidFill>
              </a:rPr>
              <a:t>“</a:t>
            </a:r>
            <a:r>
              <a:rPr lang="en-US" sz="2400" b="1" u="sng" dirty="0" smtClean="0">
                <a:solidFill>
                  <a:schemeClr val="tx1"/>
                </a:solidFill>
              </a:rPr>
              <a:t>God gave them over </a:t>
            </a:r>
            <a:r>
              <a:rPr lang="en-US" sz="2400" b="1" dirty="0" smtClean="0">
                <a:solidFill>
                  <a:schemeClr val="tx1"/>
                </a:solidFill>
              </a:rPr>
              <a:t>in the lusts of their hearts to impurity”</a:t>
            </a:r>
          </a:p>
          <a:p>
            <a:pPr marL="400050" lvl="1" indent="0" eaLnBrk="1" hangingPunct="1">
              <a:buFont typeface="Courier New" panose="02070309020205020404" pitchFamily="49" charset="0"/>
              <a:buNone/>
              <a:defRPr/>
            </a:pPr>
            <a:endParaRPr lang="en-US" sz="1000" b="1" dirty="0" smtClean="0">
              <a:solidFill>
                <a:schemeClr val="tx1"/>
              </a:solidFill>
            </a:endParaRPr>
          </a:p>
          <a:p>
            <a:pPr eaLnBrk="1" hangingPunct="1">
              <a:buFont typeface="Arial" charset="0"/>
              <a:buChar char="•"/>
              <a:defRPr/>
            </a:pPr>
            <a:r>
              <a:rPr lang="en-US" b="1" dirty="0" smtClean="0">
                <a:solidFill>
                  <a:schemeClr val="tx1"/>
                </a:solidFill>
              </a:rPr>
              <a:t>Romans 1:25</a:t>
            </a:r>
          </a:p>
          <a:p>
            <a:pPr marL="400050" lvl="1" indent="0" eaLnBrk="1" hangingPunct="1">
              <a:buFont typeface="Courier New" panose="02070309020205020404" pitchFamily="49" charset="0"/>
              <a:buNone/>
              <a:defRPr/>
            </a:pPr>
            <a:r>
              <a:rPr lang="en-US" sz="2400" b="1" dirty="0" smtClean="0">
                <a:solidFill>
                  <a:schemeClr val="tx1"/>
                </a:solidFill>
              </a:rPr>
              <a:t>“</a:t>
            </a:r>
            <a:r>
              <a:rPr lang="en-US" sz="2400" b="1" u="sng" dirty="0" smtClean="0">
                <a:solidFill>
                  <a:schemeClr val="tx1"/>
                </a:solidFill>
              </a:rPr>
              <a:t>God gave them over </a:t>
            </a:r>
            <a:r>
              <a:rPr lang="en-US" sz="2400" b="1" dirty="0" smtClean="0">
                <a:solidFill>
                  <a:schemeClr val="tx1"/>
                </a:solidFill>
              </a:rPr>
              <a:t>to degrading passions” </a:t>
            </a:r>
          </a:p>
          <a:p>
            <a:pPr marL="400050" lvl="1" indent="0" eaLnBrk="1" hangingPunct="1">
              <a:buFont typeface="Courier New" panose="02070309020205020404" pitchFamily="49" charset="0"/>
              <a:buNone/>
              <a:defRPr/>
            </a:pPr>
            <a:endParaRPr lang="en-US" sz="1000" b="1" dirty="0" smtClean="0">
              <a:solidFill>
                <a:schemeClr val="tx1"/>
              </a:solidFill>
            </a:endParaRPr>
          </a:p>
          <a:p>
            <a:pPr marL="285750" eaLnBrk="1" hangingPunct="1">
              <a:buFont typeface="Arial" charset="0"/>
              <a:buChar char="•"/>
              <a:defRPr/>
            </a:pPr>
            <a:r>
              <a:rPr lang="en-US" b="1" dirty="0" smtClean="0">
                <a:solidFill>
                  <a:schemeClr val="tx1"/>
                </a:solidFill>
              </a:rPr>
              <a:t>Romans 1:28</a:t>
            </a:r>
            <a:endParaRPr lang="en-US" b="1" dirty="0">
              <a:solidFill>
                <a:schemeClr val="tx1"/>
              </a:solidFill>
            </a:endParaRPr>
          </a:p>
          <a:p>
            <a:pPr marL="400050" lvl="1" indent="0" eaLnBrk="1" hangingPunct="1">
              <a:buFont typeface="Courier New" panose="02070309020205020404" pitchFamily="49" charset="0"/>
              <a:buNone/>
              <a:defRPr/>
            </a:pPr>
            <a:r>
              <a:rPr lang="en-US" sz="2400" b="1" dirty="0" smtClean="0">
                <a:solidFill>
                  <a:schemeClr val="tx1"/>
                </a:solidFill>
              </a:rPr>
              <a:t>“</a:t>
            </a:r>
            <a:r>
              <a:rPr lang="en-US" sz="2400" b="1" u="sng" dirty="0" smtClean="0">
                <a:solidFill>
                  <a:schemeClr val="tx1"/>
                </a:solidFill>
              </a:rPr>
              <a:t>God gave them over </a:t>
            </a:r>
            <a:r>
              <a:rPr lang="en-US" sz="2400" b="1" dirty="0" smtClean="0">
                <a:solidFill>
                  <a:schemeClr val="tx1"/>
                </a:solidFill>
              </a:rPr>
              <a:t>to a depraved mind”</a:t>
            </a:r>
          </a:p>
          <a:p>
            <a:pPr marL="400050" lvl="1" indent="0" eaLnBrk="1" hangingPunct="1">
              <a:buFont typeface="Courier New" panose="02070309020205020404" pitchFamily="49" charset="0"/>
              <a:buNone/>
              <a:defRPr/>
            </a:pPr>
            <a:endParaRPr lang="en-US" altLang="en-US" b="1" dirty="0">
              <a:solidFill>
                <a:schemeClr val="tx1"/>
              </a:solidFill>
            </a:endParaRPr>
          </a:p>
          <a:p>
            <a:pPr marL="400050" lvl="1" indent="0" eaLnBrk="1" hangingPunct="1">
              <a:buFont typeface="Courier New" panose="02070309020205020404" pitchFamily="49" charset="0"/>
              <a:buNone/>
              <a:defRPr/>
            </a:pPr>
            <a:endParaRPr lang="en-US" altLang="en-US" b="1" dirty="0" smtClean="0">
              <a:solidFill>
                <a:schemeClr val="tx1"/>
              </a:solidFill>
            </a:endParaRPr>
          </a:p>
        </p:txBody>
      </p:sp>
    </p:spTree>
    <p:extLst>
      <p:ext uri="{BB962C8B-B14F-4D97-AF65-F5344CB8AC3E}">
        <p14:creationId xmlns:p14="http://schemas.microsoft.com/office/powerpoint/2010/main" val="2391286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8458200" cy="6549485"/>
          </a:xfrm>
          <a:prstGeom prst="rect">
            <a:avLst/>
          </a:prstGeom>
          <a:noFill/>
        </p:spPr>
        <p:txBody>
          <a:bodyPr wrap="square" rtlCol="0">
            <a:spAutoFit/>
          </a:bodyPr>
          <a:lstStyle/>
          <a:p>
            <a:pPr marL="228600" marR="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I. </a:t>
            </a:r>
            <a:r>
              <a:rPr lang="en-US" sz="2400" b="1" u="sng" dirty="0" smtClean="0">
                <a:solidFill>
                  <a:srgbClr val="000000"/>
                </a:solidFill>
                <a:latin typeface="Cambria" panose="02040503050406030204" pitchFamily="18" charset="0"/>
                <a:ea typeface="Times New Roman" panose="02020603050405020304" pitchFamily="18" charset="0"/>
              </a:rPr>
              <a:t>The </a:t>
            </a:r>
            <a:r>
              <a:rPr lang="en-US" sz="2400" b="1" u="sng" dirty="0">
                <a:solidFill>
                  <a:srgbClr val="000000"/>
                </a:solidFill>
                <a:latin typeface="Cambria" panose="02040503050406030204" pitchFamily="18" charset="0"/>
                <a:ea typeface="Times New Roman" panose="02020603050405020304" pitchFamily="18" charset="0"/>
              </a:rPr>
              <a:t>Verdict - 1:1-3:20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1000" dirty="0" smtClean="0">
              <a:effectLst/>
              <a:latin typeface="Times New Roman" panose="020206030504050203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Gentiles </a:t>
            </a: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need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a:t>
            </a:r>
          </a:p>
          <a:p>
            <a:pPr lvl="1">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 The Wrath of God is Being Revealed:</a:t>
            </a:r>
          </a:p>
          <a:p>
            <a:pPr marR="0" lvl="0">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a:t>
            </a: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RECOGNIZES God.</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Through creation</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In </a:t>
            </a:r>
            <a:r>
              <a:rPr lang="en-US" sz="1800" b="1" dirty="0">
                <a:solidFill>
                  <a:srgbClr val="000000"/>
                </a:solidFill>
                <a:latin typeface="Cambria" panose="02040503050406030204" pitchFamily="18" charset="0"/>
                <a:ea typeface="Times New Roman" panose="02020603050405020304" pitchFamily="18" charset="0"/>
              </a:rPr>
              <a:t>his conscience</a:t>
            </a:r>
            <a:endParaRPr lang="en-US" sz="1800" b="1" dirty="0" smtClean="0">
              <a:effectLst/>
              <a:latin typeface="Times New Roman" panose="02020603050405020304" pitchFamily="18" charset="0"/>
              <a:ea typeface="Times New Roman" panose="02020603050405020304" pitchFamily="18" charset="0"/>
            </a:endParaRPr>
          </a:p>
          <a:p>
            <a:pPr marL="1600200" lvl="2">
              <a:lnSpc>
                <a:spcPct val="80000"/>
              </a:lnSpc>
              <a:spcBef>
                <a:spcPts val="0"/>
              </a:spcBef>
              <a:spcAft>
                <a:spcPts val="0"/>
              </a:spcAft>
              <a:tabLst>
                <a:tab pos="2505075" algn="l"/>
              </a:tabLs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smtClean="0">
              <a:latin typeface="Times New Roman" panose="02020603050405020304" pitchFamily="18" charset="0"/>
              <a:ea typeface="Times New Roman" panose="02020603050405020304" pitchFamily="18" charset="0"/>
            </a:endParaRPr>
          </a:p>
          <a:p>
            <a:pPr lvl="2">
              <a:lnSpc>
                <a:spcPct val="80000"/>
              </a:lnSpc>
              <a:spcBef>
                <a:spcPts val="0"/>
              </a:spcBef>
              <a:spcAft>
                <a:spcPts val="0"/>
              </a:spcAft>
              <a:tabLst>
                <a:tab pos="2505075" algn="l"/>
              </a:tabLst>
            </a:pPr>
            <a:r>
              <a:rPr lang="en-US" sz="1800" b="1" dirty="0" smtClean="0">
                <a:solidFill>
                  <a:srgbClr val="000000"/>
                </a:solidFill>
                <a:latin typeface="Cambria" panose="02040503050406030204" pitchFamily="18" charset="0"/>
                <a:ea typeface="Times New Roman" panose="02020603050405020304" pitchFamily="18" charset="0"/>
              </a:rPr>
              <a:t>      ~Man REJECTS God.</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tabLst>
                <a:tab pos="2505075" algn="l"/>
              </a:tabLs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In </a:t>
            </a:r>
            <a:r>
              <a:rPr lang="en-US" sz="1800" b="1" dirty="0">
                <a:solidFill>
                  <a:srgbClr val="000000"/>
                </a:solidFill>
                <a:latin typeface="Cambria" panose="02040503050406030204" pitchFamily="18" charset="0"/>
                <a:ea typeface="Times New Roman" panose="02020603050405020304" pitchFamily="18" charset="0"/>
              </a:rPr>
              <a:t>his </a:t>
            </a:r>
            <a:r>
              <a:rPr lang="en-US" sz="1800" b="1" dirty="0" smtClean="0">
                <a:solidFill>
                  <a:srgbClr val="000000"/>
                </a:solidFill>
                <a:latin typeface="Cambria" panose="02040503050406030204" pitchFamily="18" charset="0"/>
                <a:ea typeface="Times New Roman" panose="02020603050405020304" pitchFamily="18" charset="0"/>
              </a:rPr>
              <a:t>heart</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tabLst>
                <a:tab pos="2505075" algn="l"/>
              </a:tabLs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His mind is affected</a:t>
            </a:r>
            <a:endParaRPr lang="en-US" sz="1800" b="1" dirty="0" smtClean="0">
              <a:effectLst/>
              <a:latin typeface="Times New Roman" panose="02020603050405020304" pitchFamily="18" charset="0"/>
              <a:ea typeface="Times New Roman" panose="02020603050405020304" pitchFamily="18" charset="0"/>
            </a:endParaRPr>
          </a:p>
          <a:p>
            <a:pPr marL="2057400" lvl="2">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REGRESSES </a:t>
            </a:r>
            <a:r>
              <a:rPr lang="en-US" sz="1800" b="1" dirty="0">
                <a:solidFill>
                  <a:srgbClr val="000000"/>
                </a:solidFill>
                <a:latin typeface="Cambria" panose="02040503050406030204" pitchFamily="18" charset="0"/>
                <a:ea typeface="Times New Roman" panose="02020603050405020304" pitchFamily="18" charset="0"/>
              </a:rPr>
              <a:t>further into sin.</a:t>
            </a:r>
            <a:endParaRPr lang="en-US" sz="1800" b="1" dirty="0" smtClean="0">
              <a:effectLst/>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He </a:t>
            </a:r>
            <a:r>
              <a:rPr lang="en-US" sz="1800" b="1" dirty="0">
                <a:solidFill>
                  <a:srgbClr val="000000"/>
                </a:solidFill>
                <a:latin typeface="Cambria" panose="02040503050406030204" pitchFamily="18" charset="0"/>
                <a:ea typeface="Times New Roman" panose="02020603050405020304" pitchFamily="18" charset="0"/>
              </a:rPr>
              <a:t>became an </a:t>
            </a:r>
            <a:r>
              <a:rPr lang="en-US" sz="1800" b="1" dirty="0" smtClean="0">
                <a:solidFill>
                  <a:srgbClr val="000000"/>
                </a:solidFill>
                <a:latin typeface="Cambria" panose="02040503050406030204" pitchFamily="18" charset="0"/>
                <a:ea typeface="Times New Roman" panose="02020603050405020304" pitchFamily="18" charset="0"/>
              </a:rPr>
              <a:t>idolater / sexually immoral</a:t>
            </a:r>
            <a:endParaRPr lang="en-US" sz="1800" b="1" dirty="0" smtClean="0">
              <a:effectLst/>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He </a:t>
            </a:r>
            <a:r>
              <a:rPr lang="en-US" sz="1800" b="1" dirty="0">
                <a:solidFill>
                  <a:srgbClr val="000000"/>
                </a:solidFill>
                <a:latin typeface="Cambria" panose="02040503050406030204" pitchFamily="18" charset="0"/>
                <a:ea typeface="Times New Roman" panose="02020603050405020304" pitchFamily="18" charset="0"/>
              </a:rPr>
              <a:t>abounded in all kinds of sin</a:t>
            </a:r>
            <a:endParaRPr lang="en-US" sz="1800" b="1" dirty="0" smtClean="0">
              <a:effectLst/>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smtClean="0">
              <a:effectLst/>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~God gave them over. </a:t>
            </a:r>
          </a:p>
          <a:p>
            <a:pPr marR="0">
              <a:lnSpc>
                <a:spcPct val="80000"/>
              </a:lnSpc>
              <a:spcBef>
                <a:spcPts val="0"/>
              </a:spcBef>
              <a:spcAft>
                <a:spcPts val="0"/>
              </a:spcAft>
            </a:pPr>
            <a:endParaRPr lang="en-US" sz="1800" b="1" dirty="0" smtClean="0">
              <a:solidFill>
                <a:srgbClr val="000000"/>
              </a:solidFill>
              <a:latin typeface="Cambria" panose="020405030504060302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Jews/Moral Men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need ____________________________.</a:t>
            </a:r>
            <a:endParaRPr lang="en-US" sz="1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judges others and is hypocritical. </a:t>
            </a:r>
          </a:p>
          <a:p>
            <a:pPr lvl="2">
              <a:lnSpc>
                <a:spcPct val="80000"/>
              </a:lnSpc>
              <a:spcBef>
                <a:spcPts val="0"/>
              </a:spcBef>
              <a:spcAft>
                <a:spcPts val="0"/>
              </a:spcAft>
            </a:pPr>
            <a:endParaRPr lang="en-US" sz="1400" b="1" dirty="0" smtClean="0">
              <a:solidFill>
                <a:srgbClr val="000000"/>
              </a:solidFill>
              <a:latin typeface="Cambria" panose="020405030504060302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a:t>
            </a:r>
            <a:r>
              <a:rPr lang="en-US" sz="1800" b="1" dirty="0">
                <a:solidFill>
                  <a:srgbClr val="000000"/>
                </a:solidFill>
                <a:latin typeface="Cambria" panose="02040503050406030204" pitchFamily="18" charset="0"/>
                <a:ea typeface="Times New Roman" panose="02020603050405020304" pitchFamily="18" charset="0"/>
              </a:rPr>
              <a:t>God is a patient and righteous judge.</a:t>
            </a:r>
            <a:r>
              <a:rPr lang="en-US" sz="1400" b="1" dirty="0">
                <a:solidFill>
                  <a:srgbClr val="000000"/>
                </a:solidFill>
                <a:latin typeface="Cambria" panose="02040503050406030204" pitchFamily="18" charset="0"/>
                <a:ea typeface="Times New Roman" panose="02020603050405020304" pitchFamily="18" charset="0"/>
              </a:rPr>
              <a:t> </a:t>
            </a:r>
            <a:endParaRPr lang="en-US" sz="1100" b="1" dirty="0">
              <a:latin typeface="Times New Roman" panose="02020603050405020304" pitchFamily="18" charset="0"/>
              <a:ea typeface="Times New Roman" panose="02020603050405020304" pitchFamily="18" charset="0"/>
            </a:endParaRPr>
          </a:p>
          <a:p>
            <a:pPr marL="914400" marR="0" indent="228600">
              <a:lnSpc>
                <a:spcPct val="80000"/>
              </a:lnSpc>
              <a:spcBef>
                <a:spcPts val="0"/>
              </a:spcBef>
              <a:spcAft>
                <a:spcPts val="0"/>
              </a:spcAft>
            </a:pPr>
            <a:r>
              <a:rPr lang="en-US" sz="1800" dirty="0">
                <a:solidFill>
                  <a:srgbClr val="000000"/>
                </a:solidFill>
                <a:latin typeface="Cambria" panose="020405030504060302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Whole World is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_______________________________.</a:t>
            </a:r>
          </a:p>
          <a:p>
            <a:pPr marR="0" lvl="0">
              <a:lnSpc>
                <a:spcPct val="80000"/>
              </a:lnSpc>
              <a:spcBef>
                <a:spcPts val="0"/>
              </a:spcBef>
              <a:spcAft>
                <a:spcPts val="0"/>
              </a:spcAft>
            </a:pPr>
            <a:endParaRPr lang="en-US" sz="20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000" dirty="0" smtClean="0">
                <a:solidFill>
                  <a:srgbClr val="0000FF"/>
                </a:solidFill>
                <a:effectLst/>
                <a:latin typeface="Cambria" panose="02040503050406030204" pitchFamily="18" charset="0"/>
                <a:ea typeface="Times New Roman" panose="02020603050405020304" pitchFamily="18" charset="0"/>
                <a:cs typeface="Times New Roman" panose="02020603050405020304" pitchFamily="18" charset="0"/>
              </a:rPr>
              <a:t>Principle: _____________________________________________________.</a:t>
            </a:r>
            <a:endParaRPr lang="en-US" sz="2000" dirty="0">
              <a:solidFill>
                <a:srgbClr val="0000FF"/>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TextBox 5"/>
          <p:cNvSpPr txBox="1"/>
          <p:nvPr/>
        </p:nvSpPr>
        <p:spPr>
          <a:xfrm>
            <a:off x="4114800" y="4572000"/>
            <a:ext cx="2590800" cy="461665"/>
          </a:xfrm>
          <a:prstGeom prst="rect">
            <a:avLst/>
          </a:prstGeom>
          <a:noFill/>
        </p:spPr>
        <p:txBody>
          <a:bodyPr wrap="square" rtlCol="0">
            <a:spAutoFit/>
          </a:bodyPr>
          <a:lstStyle/>
          <a:p>
            <a:r>
              <a:rPr lang="en-US" sz="2400" dirty="0" smtClean="0">
                <a:solidFill>
                  <a:srgbClr val="C00000"/>
                </a:solidFill>
              </a:rPr>
              <a:t>Righteousness</a:t>
            </a:r>
            <a:endParaRPr lang="en-US" sz="2400" dirty="0">
              <a:solidFill>
                <a:srgbClr val="C00000"/>
              </a:solidFill>
            </a:endParaRPr>
          </a:p>
        </p:txBody>
      </p:sp>
      <p:sp>
        <p:nvSpPr>
          <p:cNvPr id="4" name="TextBox 3"/>
          <p:cNvSpPr txBox="1"/>
          <p:nvPr/>
        </p:nvSpPr>
        <p:spPr>
          <a:xfrm>
            <a:off x="2971800" y="609600"/>
            <a:ext cx="2590800" cy="461665"/>
          </a:xfrm>
          <a:prstGeom prst="rect">
            <a:avLst/>
          </a:prstGeom>
          <a:noFill/>
        </p:spPr>
        <p:txBody>
          <a:bodyPr wrap="square" rtlCol="0">
            <a:spAutoFit/>
          </a:bodyPr>
          <a:lstStyle/>
          <a:p>
            <a:r>
              <a:rPr lang="en-US" sz="2400" dirty="0" smtClean="0">
                <a:solidFill>
                  <a:srgbClr val="C00000"/>
                </a:solidFill>
              </a:rPr>
              <a:t>Righteousness</a:t>
            </a:r>
            <a:endParaRPr lang="en-US" sz="2400" dirty="0">
              <a:solidFill>
                <a:srgbClr val="C00000"/>
              </a:solidFill>
            </a:endParaRPr>
          </a:p>
        </p:txBody>
      </p:sp>
    </p:spTree>
    <p:extLst>
      <p:ext uri="{BB962C8B-B14F-4D97-AF65-F5344CB8AC3E}">
        <p14:creationId xmlns:p14="http://schemas.microsoft.com/office/powerpoint/2010/main" val="398406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dirty="0"/>
              <a:t> </a:t>
            </a:r>
            <a:r>
              <a:rPr lang="en-US" b="1" dirty="0">
                <a:solidFill>
                  <a:schemeClr val="tx1"/>
                </a:solidFill>
              </a:rPr>
              <a:t>“You, therefore, have no excuse, you who pass judgment on someone else, for at whatever point you judge the other, you are condemning yourself, because you who </a:t>
            </a:r>
            <a:r>
              <a:rPr lang="en-US" b="1" dirty="0" smtClean="0">
                <a:solidFill>
                  <a:schemeClr val="tx1"/>
                </a:solidFill>
              </a:rPr>
              <a:t>pass </a:t>
            </a:r>
            <a:r>
              <a:rPr lang="en-US" b="1" dirty="0">
                <a:solidFill>
                  <a:schemeClr val="tx1"/>
                </a:solidFill>
              </a:rPr>
              <a:t>judgment do the same things.” </a:t>
            </a:r>
            <a:r>
              <a:rPr lang="en-US" b="1" dirty="0" smtClean="0">
                <a:solidFill>
                  <a:schemeClr val="tx1"/>
                </a:solidFill>
              </a:rPr>
              <a:t>Romans 2:1</a:t>
            </a:r>
          </a:p>
          <a:p>
            <a:pPr marL="0" indent="0">
              <a:buNone/>
            </a:pPr>
            <a:endParaRPr lang="en-US" b="1" dirty="0">
              <a:solidFill>
                <a:schemeClr val="tx1"/>
              </a:solidFill>
            </a:endParaRPr>
          </a:p>
          <a:p>
            <a:pPr marL="0" indent="0">
              <a:buNone/>
            </a:pPr>
            <a:r>
              <a:rPr lang="en-US" b="1" dirty="0">
                <a:solidFill>
                  <a:schemeClr val="tx1"/>
                </a:solidFill>
              </a:rPr>
              <a:t>“So when you, a mere human being, pass judgment on them and yet do the same things, do you think you will escape God’s judgment?”</a:t>
            </a:r>
            <a:r>
              <a:rPr lang="en-US" dirty="0">
                <a:solidFill>
                  <a:schemeClr val="tx1"/>
                </a:solidFill>
              </a:rPr>
              <a:t> </a:t>
            </a:r>
            <a:r>
              <a:rPr lang="en-US" dirty="0" smtClean="0">
                <a:solidFill>
                  <a:schemeClr val="tx1"/>
                </a:solidFill>
              </a:rPr>
              <a:t>Romans </a:t>
            </a:r>
            <a:r>
              <a:rPr lang="en-US" b="1" dirty="0" smtClean="0">
                <a:solidFill>
                  <a:schemeClr val="tx1"/>
                </a:solidFill>
              </a:rPr>
              <a:t>2:3</a:t>
            </a:r>
            <a:endParaRPr lang="en-US" b="1" dirty="0">
              <a:solidFill>
                <a:schemeClr val="tx1"/>
              </a:solidFill>
            </a:endParaRPr>
          </a:p>
        </p:txBody>
      </p:sp>
    </p:spTree>
    <p:extLst>
      <p:ext uri="{BB962C8B-B14F-4D97-AF65-F5344CB8AC3E}">
        <p14:creationId xmlns:p14="http://schemas.microsoft.com/office/powerpoint/2010/main" val="177988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eaLnBrk="1" hangingPunct="1">
              <a:defRPr/>
            </a:pPr>
            <a:r>
              <a:rPr lang="en-US" b="1" dirty="0" smtClean="0"/>
              <a:t>Romans 8-16</a:t>
            </a:r>
            <a:endParaRPr lang="en-US" sz="1000" b="1" dirty="0"/>
          </a:p>
        </p:txBody>
      </p:sp>
      <p:sp>
        <p:nvSpPr>
          <p:cNvPr id="3075" name="Content Placeholder 2"/>
          <p:cNvSpPr>
            <a:spLocks noGrp="1"/>
          </p:cNvSpPr>
          <p:nvPr>
            <p:ph idx="1"/>
          </p:nvPr>
        </p:nvSpPr>
        <p:spPr>
          <a:xfrm>
            <a:off x="457200" y="1600200"/>
            <a:ext cx="8458200" cy="4525963"/>
          </a:xfrm>
        </p:spPr>
        <p:txBody>
          <a:bodyPr/>
          <a:lstStyle/>
          <a:p>
            <a:pPr marL="0" indent="0" eaLnBrk="1" hangingPunct="1">
              <a:buNone/>
            </a:pPr>
            <a:r>
              <a:rPr lang="en-US" altLang="en-US" b="1" dirty="0" smtClean="0">
                <a:solidFill>
                  <a:schemeClr val="tx1"/>
                </a:solidFill>
              </a:rPr>
              <a:t>• </a:t>
            </a:r>
            <a:r>
              <a:rPr lang="en-US" altLang="en-US" dirty="0" smtClean="0"/>
              <a:t>Faith</a:t>
            </a:r>
          </a:p>
          <a:p>
            <a:pPr marL="0" indent="0" eaLnBrk="1" hangingPunct="1">
              <a:buNone/>
            </a:pPr>
            <a:r>
              <a:rPr lang="en-US" altLang="en-US" b="1" dirty="0" smtClean="0">
                <a:solidFill>
                  <a:schemeClr val="tx1"/>
                </a:solidFill>
              </a:rPr>
              <a:t>• Our Union with Christ</a:t>
            </a:r>
          </a:p>
          <a:p>
            <a:pPr marL="0" indent="0" eaLnBrk="1" hangingPunct="1">
              <a:buNone/>
            </a:pPr>
            <a:r>
              <a:rPr lang="en-US" altLang="en-US" b="1" dirty="0" smtClean="0">
                <a:solidFill>
                  <a:schemeClr val="tx1"/>
                </a:solidFill>
              </a:rPr>
              <a:t>• Israel and the plan of God</a:t>
            </a:r>
          </a:p>
          <a:p>
            <a:pPr marL="0" indent="0" eaLnBrk="1" hangingPunct="1">
              <a:buNone/>
            </a:pPr>
            <a:r>
              <a:rPr lang="en-US" altLang="en-US" b="1" dirty="0" smtClean="0">
                <a:solidFill>
                  <a:schemeClr val="tx1"/>
                </a:solidFill>
              </a:rPr>
              <a:t>• Living for God</a:t>
            </a:r>
          </a:p>
          <a:p>
            <a:pPr marL="0" indent="0" eaLnBrk="1" hangingPunct="1">
              <a:buNone/>
            </a:pPr>
            <a:endParaRPr lang="en-US" altLang="en-US" b="1" dirty="0">
              <a:solidFill>
                <a:schemeClr val="tx1"/>
              </a:solidFill>
            </a:endParaRPr>
          </a:p>
          <a:p>
            <a:pPr marL="0" indent="0" algn="ctr" eaLnBrk="1" hangingPunct="1">
              <a:buNone/>
            </a:pPr>
            <a:r>
              <a:rPr lang="en-US" altLang="en-US" sz="3600" b="1" dirty="0" smtClean="0">
                <a:solidFill>
                  <a:schemeClr val="tx1"/>
                </a:solidFill>
              </a:rPr>
              <a:t>Being Right with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dirty="0" smtClean="0">
                <a:solidFill>
                  <a:schemeClr val="tx1"/>
                </a:solidFill>
              </a:rPr>
              <a:t>“</a:t>
            </a:r>
            <a:r>
              <a:rPr lang="en-US" dirty="0" smtClean="0"/>
              <a:t>But </a:t>
            </a:r>
            <a:r>
              <a:rPr lang="en-US" dirty="0"/>
              <a:t>because of your stubbornness and your unrepentant heart, </a:t>
            </a:r>
            <a:r>
              <a:rPr lang="en-US" u="sng" dirty="0"/>
              <a:t>you are storing up wrath against yourself for the day of God’s </a:t>
            </a:r>
            <a:r>
              <a:rPr lang="en-US" u="sng" dirty="0" smtClean="0"/>
              <a:t>wrath, </a:t>
            </a:r>
            <a:r>
              <a:rPr lang="en-US" u="sng" dirty="0"/>
              <a:t>when his righteous </a:t>
            </a:r>
            <a:r>
              <a:rPr lang="en-US" u="sng" dirty="0" smtClean="0"/>
              <a:t>judgment </a:t>
            </a:r>
            <a:r>
              <a:rPr lang="en-US" u="sng" dirty="0"/>
              <a:t>will be revealed</a:t>
            </a:r>
            <a:r>
              <a:rPr lang="en-US" dirty="0" smtClean="0"/>
              <a:t>.” Romans 2:5</a:t>
            </a:r>
            <a:endParaRPr lang="en-US" b="1" dirty="0">
              <a:solidFill>
                <a:schemeClr val="tx1"/>
              </a:solidFill>
            </a:endParaRPr>
          </a:p>
        </p:txBody>
      </p:sp>
    </p:spTree>
    <p:extLst>
      <p:ext uri="{BB962C8B-B14F-4D97-AF65-F5344CB8AC3E}">
        <p14:creationId xmlns:p14="http://schemas.microsoft.com/office/powerpoint/2010/main" val="3844818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lgn="ctr">
              <a:buNone/>
            </a:pPr>
            <a:r>
              <a:rPr lang="en-US" sz="2800" dirty="0" smtClean="0">
                <a:solidFill>
                  <a:schemeClr val="tx1"/>
                </a:solidFill>
              </a:rPr>
              <a:t>“J</a:t>
            </a:r>
            <a:r>
              <a:rPr lang="en-US" sz="2800" b="1" dirty="0" smtClean="0">
                <a:solidFill>
                  <a:schemeClr val="tx1"/>
                </a:solidFill>
              </a:rPr>
              <a:t>ews </a:t>
            </a:r>
            <a:r>
              <a:rPr lang="en-US" sz="2800" b="1" dirty="0">
                <a:solidFill>
                  <a:schemeClr val="tx1"/>
                </a:solidFill>
              </a:rPr>
              <a:t>and Gentiles alike are all under the power of sin.” </a:t>
            </a:r>
            <a:r>
              <a:rPr lang="en-US" sz="2800" b="1" dirty="0" smtClean="0">
                <a:solidFill>
                  <a:schemeClr val="tx1"/>
                </a:solidFill>
              </a:rPr>
              <a:t>Romans 3:9</a:t>
            </a:r>
            <a:endParaRPr lang="en-US" sz="2800" b="1" dirty="0">
              <a:solidFill>
                <a:schemeClr val="tx1"/>
              </a:solidFill>
            </a:endParaRPr>
          </a:p>
        </p:txBody>
      </p:sp>
    </p:spTree>
    <p:extLst>
      <p:ext uri="{BB962C8B-B14F-4D97-AF65-F5344CB8AC3E}">
        <p14:creationId xmlns:p14="http://schemas.microsoft.com/office/powerpoint/2010/main" val="3645461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baseline="30000" dirty="0" smtClean="0"/>
              <a:t>10 </a:t>
            </a:r>
            <a:r>
              <a:rPr lang="en-US" dirty="0" smtClean="0"/>
              <a:t>“…There is no one righteous, not even one;</a:t>
            </a:r>
            <a:br>
              <a:rPr lang="en-US" dirty="0" smtClean="0"/>
            </a:br>
            <a:r>
              <a:rPr lang="en-US" baseline="30000" dirty="0" smtClean="0"/>
              <a:t>11 </a:t>
            </a:r>
            <a:r>
              <a:rPr lang="en-US" dirty="0" smtClean="0"/>
              <a:t>     there is no one who understands;</a:t>
            </a:r>
            <a:br>
              <a:rPr lang="en-US" dirty="0" smtClean="0"/>
            </a:br>
            <a:r>
              <a:rPr lang="en-US" dirty="0" smtClean="0"/>
              <a:t>        there is no one who seeks God.</a:t>
            </a:r>
            <a:br>
              <a:rPr lang="en-US" dirty="0" smtClean="0"/>
            </a:br>
            <a:r>
              <a:rPr lang="en-US" baseline="30000" dirty="0" smtClean="0"/>
              <a:t>12       </a:t>
            </a:r>
            <a:r>
              <a:rPr lang="en-US" dirty="0" smtClean="0"/>
              <a:t>All have turned away,</a:t>
            </a:r>
            <a:br>
              <a:rPr lang="en-US" dirty="0" smtClean="0"/>
            </a:br>
            <a:r>
              <a:rPr lang="en-US" dirty="0" smtClean="0"/>
              <a:t>        they have together become worthless;</a:t>
            </a:r>
            <a:br>
              <a:rPr lang="en-US" dirty="0" smtClean="0"/>
            </a:br>
            <a:r>
              <a:rPr lang="en-US" dirty="0" smtClean="0"/>
              <a:t>        there is no one who does good,</a:t>
            </a:r>
            <a:br>
              <a:rPr lang="en-US" dirty="0" smtClean="0"/>
            </a:br>
            <a:r>
              <a:rPr lang="en-US" dirty="0" smtClean="0"/>
              <a:t>        not even one.” </a:t>
            </a:r>
          </a:p>
          <a:p>
            <a:pPr marL="0" indent="0">
              <a:buNone/>
            </a:pPr>
            <a:r>
              <a:rPr lang="en-US" dirty="0"/>
              <a:t> </a:t>
            </a:r>
            <a:r>
              <a:rPr lang="en-US" dirty="0" smtClean="0"/>
              <a:t>       Romans 3:10-12</a:t>
            </a:r>
            <a:endParaRPr lang="en-US" b="1" dirty="0">
              <a:solidFill>
                <a:schemeClr val="tx1"/>
              </a:solidFill>
            </a:endParaRPr>
          </a:p>
        </p:txBody>
      </p:sp>
    </p:spTree>
    <p:extLst>
      <p:ext uri="{BB962C8B-B14F-4D97-AF65-F5344CB8AC3E}">
        <p14:creationId xmlns:p14="http://schemas.microsoft.com/office/powerpoint/2010/main" val="731009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sz="3600" baseline="30000" dirty="0" smtClean="0"/>
              <a:t>“…that </a:t>
            </a:r>
            <a:r>
              <a:rPr lang="en-US" sz="3600" baseline="30000" dirty="0"/>
              <a:t>every mouth may be stopped, and all the world may become guilty before God</a:t>
            </a:r>
            <a:r>
              <a:rPr lang="en-US" sz="3600" baseline="30000" dirty="0" smtClean="0"/>
              <a:t>.” Romans 3:19</a:t>
            </a:r>
            <a:endParaRPr lang="en-US" sz="3600" b="1" dirty="0">
              <a:solidFill>
                <a:schemeClr val="tx1"/>
              </a:solidFill>
            </a:endParaRPr>
          </a:p>
        </p:txBody>
      </p:sp>
    </p:spTree>
    <p:extLst>
      <p:ext uri="{BB962C8B-B14F-4D97-AF65-F5344CB8AC3E}">
        <p14:creationId xmlns:p14="http://schemas.microsoft.com/office/powerpoint/2010/main" val="1615256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8458200" cy="6684907"/>
          </a:xfrm>
          <a:prstGeom prst="rect">
            <a:avLst/>
          </a:prstGeom>
          <a:noFill/>
        </p:spPr>
        <p:txBody>
          <a:bodyPr wrap="square" rtlCol="0">
            <a:spAutoFit/>
          </a:bodyPr>
          <a:lstStyle/>
          <a:p>
            <a:pPr marL="228600" marR="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I. </a:t>
            </a:r>
            <a:r>
              <a:rPr lang="en-US" sz="2400" b="1" u="sng" dirty="0" smtClean="0">
                <a:solidFill>
                  <a:srgbClr val="000000"/>
                </a:solidFill>
                <a:latin typeface="Cambria" panose="02040503050406030204" pitchFamily="18" charset="0"/>
                <a:ea typeface="Times New Roman" panose="02020603050405020304" pitchFamily="18" charset="0"/>
              </a:rPr>
              <a:t>The </a:t>
            </a:r>
            <a:r>
              <a:rPr lang="en-US" sz="2400" b="1" u="sng" dirty="0">
                <a:solidFill>
                  <a:srgbClr val="000000"/>
                </a:solidFill>
                <a:latin typeface="Cambria" panose="02040503050406030204" pitchFamily="18" charset="0"/>
                <a:ea typeface="Times New Roman" panose="02020603050405020304" pitchFamily="18" charset="0"/>
              </a:rPr>
              <a:t>Verdict - 1:1-3:20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1000" dirty="0" smtClean="0">
              <a:effectLst/>
              <a:latin typeface="Times New Roman" panose="020206030504050203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Gentiles </a:t>
            </a: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need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80000"/>
              </a:lnSpc>
              <a:spcBef>
                <a:spcPts val="0"/>
              </a:spcBef>
              <a:spcAft>
                <a:spcPts val="0"/>
              </a:spcAft>
            </a:pPr>
            <a:endParaRPr lang="en-US" sz="1800" b="1" dirty="0">
              <a:solidFill>
                <a:srgbClr val="000000"/>
              </a:solidFill>
              <a:latin typeface="Cambria" panose="02040503050406030204" pitchFamily="18" charset="0"/>
              <a:ea typeface="Times New Roman" panose="02020603050405020304" pitchFamily="18" charset="0"/>
            </a:endParaRPr>
          </a:p>
          <a:p>
            <a:pPr lvl="1">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The  Wrath of God is Being Revealed:</a:t>
            </a:r>
          </a:p>
          <a:p>
            <a:pPr lvl="2">
              <a:lnSpc>
                <a:spcPct val="80000"/>
              </a:lnSpc>
              <a:spcBef>
                <a:spcPts val="0"/>
              </a:spcBef>
              <a:spcAft>
                <a:spcPts val="0"/>
              </a:spcAft>
            </a:pPr>
            <a:endParaRPr lang="en-US" sz="1800" b="1" dirty="0" smtClean="0">
              <a:solidFill>
                <a:srgbClr val="000000"/>
              </a:solidFill>
              <a:latin typeface="Cambria" panose="020405030504060302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RECOGNIZES God.</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Through creation</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In </a:t>
            </a:r>
            <a:r>
              <a:rPr lang="en-US" sz="1800" b="1" dirty="0">
                <a:solidFill>
                  <a:srgbClr val="000000"/>
                </a:solidFill>
                <a:latin typeface="Cambria" panose="02040503050406030204" pitchFamily="18" charset="0"/>
                <a:ea typeface="Times New Roman" panose="02020603050405020304" pitchFamily="18" charset="0"/>
              </a:rPr>
              <a:t>his conscience</a:t>
            </a:r>
            <a:endParaRPr lang="en-US" sz="1800" b="1" dirty="0" smtClean="0">
              <a:effectLst/>
              <a:latin typeface="Times New Roman" panose="02020603050405020304" pitchFamily="18" charset="0"/>
              <a:ea typeface="Times New Roman" panose="02020603050405020304" pitchFamily="18" charset="0"/>
            </a:endParaRPr>
          </a:p>
          <a:p>
            <a:pPr marL="1600200" lvl="2">
              <a:lnSpc>
                <a:spcPct val="80000"/>
              </a:lnSpc>
              <a:spcBef>
                <a:spcPts val="0"/>
              </a:spcBef>
              <a:spcAft>
                <a:spcPts val="0"/>
              </a:spcAft>
              <a:tabLst>
                <a:tab pos="2505075" algn="l"/>
              </a:tabLs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smtClean="0">
              <a:latin typeface="Times New Roman" panose="02020603050405020304" pitchFamily="18" charset="0"/>
              <a:ea typeface="Times New Roman" panose="02020603050405020304" pitchFamily="18" charset="0"/>
            </a:endParaRPr>
          </a:p>
          <a:p>
            <a:pPr lvl="2">
              <a:lnSpc>
                <a:spcPct val="80000"/>
              </a:lnSpc>
              <a:spcBef>
                <a:spcPts val="0"/>
              </a:spcBef>
              <a:spcAft>
                <a:spcPts val="0"/>
              </a:spcAft>
              <a:tabLst>
                <a:tab pos="2505075" algn="l"/>
              </a:tabLst>
            </a:pPr>
            <a:r>
              <a:rPr lang="en-US" sz="1800" b="1" dirty="0" smtClean="0">
                <a:solidFill>
                  <a:srgbClr val="000000"/>
                </a:solidFill>
                <a:latin typeface="Cambria" panose="02040503050406030204" pitchFamily="18" charset="0"/>
                <a:ea typeface="Times New Roman" panose="02020603050405020304" pitchFamily="18" charset="0"/>
              </a:rPr>
              <a:t>      ~Man REJECTS God.</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tabLst>
                <a:tab pos="2505075" algn="l"/>
              </a:tabLs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In </a:t>
            </a:r>
            <a:r>
              <a:rPr lang="en-US" sz="1800" b="1" dirty="0">
                <a:solidFill>
                  <a:srgbClr val="000000"/>
                </a:solidFill>
                <a:latin typeface="Cambria" panose="02040503050406030204" pitchFamily="18" charset="0"/>
                <a:ea typeface="Times New Roman" panose="02020603050405020304" pitchFamily="18" charset="0"/>
              </a:rPr>
              <a:t>his </a:t>
            </a:r>
            <a:r>
              <a:rPr lang="en-US" sz="1800" b="1" dirty="0" smtClean="0">
                <a:solidFill>
                  <a:srgbClr val="000000"/>
                </a:solidFill>
                <a:latin typeface="Cambria" panose="02040503050406030204" pitchFamily="18" charset="0"/>
                <a:ea typeface="Times New Roman" panose="02020603050405020304" pitchFamily="18" charset="0"/>
              </a:rPr>
              <a:t>heart</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tabLst>
                <a:tab pos="2505075" algn="l"/>
              </a:tabLs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His mind is affected</a:t>
            </a:r>
            <a:endParaRPr lang="en-US" sz="1800" b="1" dirty="0" smtClean="0">
              <a:effectLst/>
              <a:latin typeface="Times New Roman" panose="02020603050405020304" pitchFamily="18" charset="0"/>
              <a:ea typeface="Times New Roman" panose="02020603050405020304" pitchFamily="18" charset="0"/>
            </a:endParaRPr>
          </a:p>
          <a:p>
            <a:pPr marL="2057400" lvl="2">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REGRESSES </a:t>
            </a:r>
            <a:r>
              <a:rPr lang="en-US" sz="1800" b="1" dirty="0">
                <a:solidFill>
                  <a:srgbClr val="000000"/>
                </a:solidFill>
                <a:latin typeface="Cambria" panose="02040503050406030204" pitchFamily="18" charset="0"/>
                <a:ea typeface="Times New Roman" panose="02020603050405020304" pitchFamily="18" charset="0"/>
              </a:rPr>
              <a:t>further into sin.</a:t>
            </a:r>
            <a:endParaRPr lang="en-US" sz="1800" b="1" dirty="0" smtClean="0">
              <a:effectLst/>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He </a:t>
            </a:r>
            <a:r>
              <a:rPr lang="en-US" sz="1800" b="1" dirty="0">
                <a:solidFill>
                  <a:srgbClr val="000000"/>
                </a:solidFill>
                <a:latin typeface="Cambria" panose="02040503050406030204" pitchFamily="18" charset="0"/>
                <a:ea typeface="Times New Roman" panose="02020603050405020304" pitchFamily="18" charset="0"/>
              </a:rPr>
              <a:t>became an </a:t>
            </a:r>
            <a:r>
              <a:rPr lang="en-US" sz="1800" b="1" dirty="0" smtClean="0">
                <a:solidFill>
                  <a:srgbClr val="000000"/>
                </a:solidFill>
                <a:latin typeface="Cambria" panose="02040503050406030204" pitchFamily="18" charset="0"/>
                <a:ea typeface="Times New Roman" panose="02020603050405020304" pitchFamily="18" charset="0"/>
              </a:rPr>
              <a:t>idolater / sexually immoral</a:t>
            </a:r>
            <a:endParaRPr lang="en-US" sz="1800" b="1" dirty="0" smtClean="0">
              <a:effectLst/>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He </a:t>
            </a:r>
            <a:r>
              <a:rPr lang="en-US" sz="1800" b="1" dirty="0">
                <a:solidFill>
                  <a:srgbClr val="000000"/>
                </a:solidFill>
                <a:latin typeface="Cambria" panose="02040503050406030204" pitchFamily="18" charset="0"/>
                <a:ea typeface="Times New Roman" panose="02020603050405020304" pitchFamily="18" charset="0"/>
              </a:rPr>
              <a:t>abounded in all kinds of sin</a:t>
            </a:r>
            <a:endParaRPr lang="en-US" sz="1800" b="1" dirty="0" smtClean="0">
              <a:effectLst/>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smtClean="0">
              <a:effectLst/>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~God gave them over. </a:t>
            </a:r>
          </a:p>
          <a:p>
            <a:pPr marR="0">
              <a:lnSpc>
                <a:spcPct val="80000"/>
              </a:lnSpc>
              <a:spcBef>
                <a:spcPts val="0"/>
              </a:spcBef>
              <a:spcAft>
                <a:spcPts val="0"/>
              </a:spcAft>
            </a:pPr>
            <a:endParaRPr lang="en-US" sz="1800" b="1" dirty="0" smtClean="0">
              <a:solidFill>
                <a:srgbClr val="000000"/>
              </a:solidFill>
              <a:latin typeface="Cambria" panose="020405030504060302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Jews/Moral Men Need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____________________________.</a:t>
            </a:r>
            <a:endParaRPr lang="en-US" sz="1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judges others</a:t>
            </a:r>
            <a:r>
              <a:rPr lang="en-US" sz="1800" b="1" dirty="0">
                <a:solidFill>
                  <a:srgbClr val="000000"/>
                </a:solidFill>
                <a:latin typeface="Cambria" panose="020405030504060302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and is hypocritical.</a:t>
            </a:r>
          </a:p>
          <a:p>
            <a:pPr lvl="2">
              <a:lnSpc>
                <a:spcPct val="80000"/>
              </a:lnSpc>
              <a:spcBef>
                <a:spcPts val="0"/>
              </a:spcBef>
              <a:spcAft>
                <a:spcPts val="0"/>
              </a:spcAft>
            </a:pPr>
            <a:endParaRPr lang="en-US" sz="1400" b="1" dirty="0" smtClean="0">
              <a:solidFill>
                <a:srgbClr val="000000"/>
              </a:solidFill>
              <a:latin typeface="Cambria" panose="020405030504060302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a:t>
            </a:r>
            <a:r>
              <a:rPr lang="en-US" sz="1800" b="1" dirty="0">
                <a:solidFill>
                  <a:srgbClr val="000000"/>
                </a:solidFill>
                <a:latin typeface="Cambria" panose="02040503050406030204" pitchFamily="18" charset="0"/>
                <a:ea typeface="Times New Roman" panose="02020603050405020304" pitchFamily="18" charset="0"/>
              </a:rPr>
              <a:t>~God is a patient and righteous judge.</a:t>
            </a:r>
            <a:r>
              <a:rPr lang="en-US" sz="1400" b="1" dirty="0">
                <a:solidFill>
                  <a:srgbClr val="000000"/>
                </a:solidFill>
                <a:latin typeface="Cambria" panose="02040503050406030204" pitchFamily="18" charset="0"/>
                <a:ea typeface="Times New Roman" panose="02020603050405020304" pitchFamily="18" charset="0"/>
              </a:rPr>
              <a:t> </a:t>
            </a:r>
            <a:endParaRPr lang="en-US" sz="1100" b="1" dirty="0">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endParaRPr lang="en-US" sz="1100" b="1" dirty="0">
              <a:latin typeface="Times New Roman" panose="02020603050405020304" pitchFamily="18" charset="0"/>
              <a:ea typeface="Times New Roman" panose="02020603050405020304" pitchFamily="18" charset="0"/>
            </a:endParaRPr>
          </a:p>
          <a:p>
            <a:pPr marL="914400" marR="0" indent="228600">
              <a:lnSpc>
                <a:spcPct val="80000"/>
              </a:lnSpc>
              <a:spcBef>
                <a:spcPts val="0"/>
              </a:spcBef>
              <a:spcAft>
                <a:spcPts val="0"/>
              </a:spcAft>
            </a:pPr>
            <a:r>
              <a:rPr lang="en-US" sz="1800" dirty="0">
                <a:solidFill>
                  <a:srgbClr val="000000"/>
                </a:solidFill>
                <a:latin typeface="Cambria" panose="020405030504060302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Whole World is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_______________________________.</a:t>
            </a:r>
          </a:p>
          <a:p>
            <a:pPr marR="0" lvl="0">
              <a:lnSpc>
                <a:spcPct val="80000"/>
              </a:lnSpc>
              <a:spcBef>
                <a:spcPts val="0"/>
              </a:spcBef>
              <a:spcAft>
                <a:spcPts val="0"/>
              </a:spcAft>
            </a:pPr>
            <a:endParaRPr lang="en-US" sz="20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000" dirty="0" smtClean="0">
                <a:solidFill>
                  <a:srgbClr val="0000FF"/>
                </a:solidFill>
                <a:effectLst/>
                <a:latin typeface="Cambria" panose="02040503050406030204" pitchFamily="18" charset="0"/>
                <a:ea typeface="Times New Roman" panose="02020603050405020304" pitchFamily="18" charset="0"/>
                <a:cs typeface="Times New Roman" panose="02020603050405020304" pitchFamily="18" charset="0"/>
              </a:rPr>
              <a:t>Principle: _____________________________________________________.</a:t>
            </a:r>
            <a:endParaRPr lang="en-US" sz="2000" dirty="0">
              <a:solidFill>
                <a:srgbClr val="0000FF"/>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TextBox 5"/>
          <p:cNvSpPr txBox="1"/>
          <p:nvPr/>
        </p:nvSpPr>
        <p:spPr>
          <a:xfrm>
            <a:off x="4114800" y="4495800"/>
            <a:ext cx="2590800" cy="461665"/>
          </a:xfrm>
          <a:prstGeom prst="rect">
            <a:avLst/>
          </a:prstGeom>
          <a:noFill/>
        </p:spPr>
        <p:txBody>
          <a:bodyPr wrap="square" rtlCol="0">
            <a:spAutoFit/>
          </a:bodyPr>
          <a:lstStyle/>
          <a:p>
            <a:r>
              <a:rPr lang="en-US" sz="2400" dirty="0" smtClean="0">
                <a:solidFill>
                  <a:srgbClr val="C00000"/>
                </a:solidFill>
              </a:rPr>
              <a:t>Righteousness</a:t>
            </a:r>
            <a:endParaRPr lang="en-US" sz="2400" dirty="0">
              <a:solidFill>
                <a:srgbClr val="C00000"/>
              </a:solidFill>
            </a:endParaRPr>
          </a:p>
        </p:txBody>
      </p:sp>
      <p:sp>
        <p:nvSpPr>
          <p:cNvPr id="4" name="TextBox 3"/>
          <p:cNvSpPr txBox="1"/>
          <p:nvPr/>
        </p:nvSpPr>
        <p:spPr>
          <a:xfrm>
            <a:off x="2971800" y="609600"/>
            <a:ext cx="2590800" cy="461665"/>
          </a:xfrm>
          <a:prstGeom prst="rect">
            <a:avLst/>
          </a:prstGeom>
          <a:noFill/>
        </p:spPr>
        <p:txBody>
          <a:bodyPr wrap="square" rtlCol="0">
            <a:spAutoFit/>
          </a:bodyPr>
          <a:lstStyle/>
          <a:p>
            <a:r>
              <a:rPr lang="en-US" sz="2400" dirty="0" smtClean="0">
                <a:solidFill>
                  <a:srgbClr val="C00000"/>
                </a:solidFill>
              </a:rPr>
              <a:t>Righteousness</a:t>
            </a:r>
            <a:endParaRPr lang="en-US" sz="2400" dirty="0">
              <a:solidFill>
                <a:srgbClr val="C00000"/>
              </a:solidFill>
            </a:endParaRPr>
          </a:p>
        </p:txBody>
      </p:sp>
      <p:sp>
        <p:nvSpPr>
          <p:cNvPr id="7" name="TextBox 6"/>
          <p:cNvSpPr txBox="1"/>
          <p:nvPr/>
        </p:nvSpPr>
        <p:spPr>
          <a:xfrm>
            <a:off x="3962400" y="5872284"/>
            <a:ext cx="2590800" cy="461665"/>
          </a:xfrm>
          <a:prstGeom prst="rect">
            <a:avLst/>
          </a:prstGeom>
          <a:noFill/>
        </p:spPr>
        <p:txBody>
          <a:bodyPr wrap="square" rtlCol="0">
            <a:spAutoFit/>
          </a:bodyPr>
          <a:lstStyle/>
          <a:p>
            <a:r>
              <a:rPr lang="en-US" sz="2400" dirty="0" smtClean="0">
                <a:solidFill>
                  <a:srgbClr val="C00000"/>
                </a:solidFill>
              </a:rPr>
              <a:t>Guilty</a:t>
            </a:r>
            <a:endParaRPr lang="en-US" sz="2400" dirty="0">
              <a:solidFill>
                <a:srgbClr val="C00000"/>
              </a:solidFill>
            </a:endParaRPr>
          </a:p>
        </p:txBody>
      </p:sp>
      <p:sp>
        <p:nvSpPr>
          <p:cNvPr id="8" name="TextBox 7"/>
          <p:cNvSpPr txBox="1"/>
          <p:nvPr/>
        </p:nvSpPr>
        <p:spPr>
          <a:xfrm>
            <a:off x="1600200" y="6430995"/>
            <a:ext cx="6629400" cy="369332"/>
          </a:xfrm>
          <a:prstGeom prst="rect">
            <a:avLst/>
          </a:prstGeom>
          <a:noFill/>
        </p:spPr>
        <p:txBody>
          <a:bodyPr wrap="square" rtlCol="0">
            <a:spAutoFit/>
          </a:bodyPr>
          <a:lstStyle/>
          <a:p>
            <a:r>
              <a:rPr lang="en-US" sz="1800" dirty="0" smtClean="0">
                <a:solidFill>
                  <a:srgbClr val="C00000"/>
                </a:solidFill>
              </a:rPr>
              <a:t>There is no one righteous, not even one. (3:10)</a:t>
            </a:r>
            <a:endParaRPr lang="en-US" sz="1800" dirty="0">
              <a:solidFill>
                <a:srgbClr val="C00000"/>
              </a:solidFill>
            </a:endParaRPr>
          </a:p>
        </p:txBody>
      </p:sp>
    </p:spTree>
    <p:extLst>
      <p:ext uri="{BB962C8B-B14F-4D97-AF65-F5344CB8AC3E}">
        <p14:creationId xmlns:p14="http://schemas.microsoft.com/office/powerpoint/2010/main" val="388526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762000"/>
            <a:ext cx="8229600" cy="1295400"/>
          </a:xfrm>
        </p:spPr>
        <p:txBody>
          <a:bodyPr/>
          <a:lstStyle/>
          <a:p>
            <a:pPr eaLnBrk="1" fontAlgn="auto" hangingPunct="1">
              <a:spcAft>
                <a:spcPts val="0"/>
              </a:spcAft>
              <a:defRPr/>
            </a:pPr>
            <a:r>
              <a:rPr lang="en-US" altLang="en-US" b="1" dirty="0" smtClean="0"/>
              <a:t>“Being Right with God”</a:t>
            </a:r>
            <a:br>
              <a:rPr lang="en-US" altLang="en-US" b="1" dirty="0" smtClean="0"/>
            </a:br>
            <a:r>
              <a:rPr lang="en-US" altLang="en-US" sz="4000" b="1" dirty="0"/>
              <a:t>Romans </a:t>
            </a:r>
            <a:r>
              <a:rPr lang="en-US" altLang="en-US" sz="4000" b="1" dirty="0" smtClean="0"/>
              <a:t>1-7</a:t>
            </a:r>
            <a:endParaRPr lang="en-US" altLang="en-US" b="1" dirty="0" smtClean="0"/>
          </a:p>
        </p:txBody>
      </p:sp>
      <p:sp>
        <p:nvSpPr>
          <p:cNvPr id="344067" name="Rectangle 3"/>
          <p:cNvSpPr>
            <a:spLocks noGrp="1" noChangeArrowheads="1"/>
          </p:cNvSpPr>
          <p:nvPr>
            <p:ph idx="1"/>
          </p:nvPr>
        </p:nvSpPr>
        <p:spPr>
          <a:xfrm>
            <a:off x="762000" y="2286000"/>
            <a:ext cx="7924800" cy="3840163"/>
          </a:xfrm>
        </p:spPr>
        <p:txBody>
          <a:bodyPr rtlCol="0">
            <a:normAutofit/>
          </a:bodyPr>
          <a:lstStyle/>
          <a:p>
            <a:pPr eaLnBrk="1" fontAlgn="auto" hangingPunct="1">
              <a:lnSpc>
                <a:spcPct val="80000"/>
              </a:lnSpc>
              <a:spcAft>
                <a:spcPts val="0"/>
              </a:spcAft>
              <a:buFont typeface="Arial" charset="0"/>
              <a:buChar char="•"/>
              <a:defRPr/>
            </a:pPr>
            <a:r>
              <a:rPr lang="en-US" altLang="en-US" sz="3600" b="1" dirty="0" smtClean="0">
                <a:solidFill>
                  <a:schemeClr val="tx1"/>
                </a:solidFill>
              </a:rPr>
              <a:t>1:1-3:20   The Verdict: Guilty </a:t>
            </a:r>
          </a:p>
          <a:p>
            <a:pPr eaLnBrk="1" fontAlgn="auto" hangingPunct="1">
              <a:lnSpc>
                <a:spcPct val="80000"/>
              </a:lnSpc>
              <a:spcAft>
                <a:spcPts val="0"/>
              </a:spcAft>
              <a:buFont typeface="Arial" charset="0"/>
              <a:buChar char="•"/>
              <a:defRPr/>
            </a:pPr>
            <a:r>
              <a:rPr lang="en-US" altLang="en-US" sz="3600" b="1" dirty="0" smtClean="0">
                <a:solidFill>
                  <a:schemeClr val="tx1"/>
                </a:solidFill>
              </a:rPr>
              <a:t>3:21-7:13 The Gift</a:t>
            </a:r>
            <a:endParaRPr lang="en-US" altLang="en-US" sz="3600" b="1" dirty="0" smtClean="0">
              <a:solidFill>
                <a:srgbClr val="0000FF"/>
              </a:solidFill>
            </a:endParaRPr>
          </a:p>
          <a:p>
            <a:pPr eaLnBrk="1" fontAlgn="auto" hangingPunct="1">
              <a:lnSpc>
                <a:spcPct val="80000"/>
              </a:lnSpc>
              <a:spcAft>
                <a:spcPts val="0"/>
              </a:spcAft>
              <a:buFont typeface="Arial" charset="0"/>
              <a:buChar char="•"/>
              <a:defRPr/>
            </a:pPr>
            <a:r>
              <a:rPr lang="en-US" altLang="en-US" sz="3600" b="1" dirty="0" smtClean="0">
                <a:solidFill>
                  <a:schemeClr val="tx1"/>
                </a:solidFill>
              </a:rPr>
              <a:t>7:14-7:25 The Conflict</a:t>
            </a: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eaLnBrk="1" fontAlgn="auto" hangingPunct="1">
              <a:lnSpc>
                <a:spcPct val="80000"/>
              </a:lnSpc>
              <a:spcAft>
                <a:spcPts val="0"/>
              </a:spcAft>
              <a:buFont typeface="Wingdings" pitchFamily="2" charset="2"/>
              <a:buNone/>
              <a:defRPr/>
            </a:pPr>
            <a:r>
              <a:rPr lang="en-US" altLang="en-US" sz="2000" b="1" dirty="0" smtClean="0">
                <a:solidFill>
                  <a:schemeClr val="tx1"/>
                </a:solidFill>
              </a:rPr>
              <a:t>    </a:t>
            </a:r>
          </a:p>
        </p:txBody>
      </p:sp>
    </p:spTree>
    <p:extLst>
      <p:ext uri="{BB962C8B-B14F-4D97-AF65-F5344CB8AC3E}">
        <p14:creationId xmlns:p14="http://schemas.microsoft.com/office/powerpoint/2010/main" val="2034454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34406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dirty="0" smtClean="0"/>
              <a:t>“</a:t>
            </a:r>
            <a:r>
              <a:rPr lang="en-US" u="dbl" dirty="0" smtClean="0"/>
              <a:t>But </a:t>
            </a:r>
            <a:r>
              <a:rPr lang="en-US" u="dbl" dirty="0"/>
              <a:t>now </a:t>
            </a:r>
            <a:r>
              <a:rPr lang="en-US" dirty="0"/>
              <a:t>apart from the law the righteousness of </a:t>
            </a:r>
            <a:r>
              <a:rPr lang="en-US" dirty="0" smtClean="0"/>
              <a:t>God </a:t>
            </a:r>
            <a:r>
              <a:rPr lang="en-US" dirty="0"/>
              <a:t>has been made known, to which the Law and the Prophets </a:t>
            </a:r>
            <a:r>
              <a:rPr lang="en-US" dirty="0" smtClean="0"/>
              <a:t>testify. </a:t>
            </a:r>
            <a:r>
              <a:rPr lang="en-US" dirty="0"/>
              <a:t>This </a:t>
            </a:r>
            <a:r>
              <a:rPr lang="en-US" u="sng" dirty="0"/>
              <a:t>righteousness is given through faith in Jesus Christ</a:t>
            </a:r>
            <a:r>
              <a:rPr lang="en-US" dirty="0"/>
              <a:t> to all who believe. There is no difference between Jew and Gentile, for all have sinned and fallen short of the glory of God. </a:t>
            </a:r>
            <a:r>
              <a:rPr lang="en-US" dirty="0" smtClean="0"/>
              <a:t>(NIV) </a:t>
            </a:r>
            <a:r>
              <a:rPr lang="en-US" baseline="30000" dirty="0"/>
              <a:t> </a:t>
            </a:r>
            <a:r>
              <a:rPr lang="en-US" u="sng" dirty="0"/>
              <a:t>being justified as a gift</a:t>
            </a:r>
            <a:r>
              <a:rPr lang="en-US" dirty="0"/>
              <a:t> by His grace through the redemption which is in Christ Jesus</a:t>
            </a:r>
            <a:r>
              <a:rPr lang="en-US" dirty="0" smtClean="0"/>
              <a:t>;” (NASB) </a:t>
            </a:r>
          </a:p>
          <a:p>
            <a:pPr marL="0" indent="0">
              <a:buNone/>
            </a:pPr>
            <a:r>
              <a:rPr lang="en-US" dirty="0" smtClean="0"/>
              <a:t>Romans 3:21-24</a:t>
            </a:r>
            <a:endParaRPr lang="en-US" dirty="0"/>
          </a:p>
        </p:txBody>
      </p:sp>
    </p:spTree>
    <p:extLst>
      <p:ext uri="{BB962C8B-B14F-4D97-AF65-F5344CB8AC3E}">
        <p14:creationId xmlns:p14="http://schemas.microsoft.com/office/powerpoint/2010/main" val="3106161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991600" cy="4499693"/>
          </a:xfrm>
          <a:prstGeom prst="rect">
            <a:avLst/>
          </a:prstGeom>
          <a:noFill/>
        </p:spPr>
        <p:txBody>
          <a:bodyPr wrap="square" rtlCol="0">
            <a:spAutoFit/>
          </a:bodyPr>
          <a:lstStyle/>
          <a:p>
            <a:pPr marL="228600" marR="0">
              <a:lnSpc>
                <a:spcPct val="80000"/>
              </a:lnSpc>
              <a:spcBef>
                <a:spcPts val="0"/>
              </a:spcBef>
              <a:spcAft>
                <a:spcPts val="0"/>
              </a:spcAft>
            </a:pPr>
            <a:r>
              <a:rPr lang="en-US" b="1" dirty="0" smtClean="0">
                <a:solidFill>
                  <a:srgbClr val="000000"/>
                </a:solidFill>
                <a:latin typeface="Cambria" panose="02040503050406030204" pitchFamily="18" charset="0"/>
                <a:ea typeface="Times New Roman" panose="02020603050405020304" pitchFamily="18" charset="0"/>
              </a:rPr>
              <a:t>II. </a:t>
            </a:r>
            <a:r>
              <a:rPr lang="en-US" b="1" u="sng" dirty="0" smtClean="0">
                <a:solidFill>
                  <a:srgbClr val="000000"/>
                </a:solidFill>
                <a:latin typeface="Cambria" panose="02040503050406030204" pitchFamily="18" charset="0"/>
                <a:ea typeface="Times New Roman" panose="02020603050405020304" pitchFamily="18" charset="0"/>
              </a:rPr>
              <a:t>The Gift </a:t>
            </a:r>
            <a:r>
              <a:rPr lang="en-US" b="1" u="sng" dirty="0">
                <a:solidFill>
                  <a:srgbClr val="000000"/>
                </a:solidFill>
                <a:latin typeface="Cambria" panose="02040503050406030204" pitchFamily="18" charset="0"/>
                <a:ea typeface="Times New Roman" panose="02020603050405020304" pitchFamily="18" charset="0"/>
              </a:rPr>
              <a:t>- </a:t>
            </a:r>
            <a:r>
              <a:rPr lang="en-US" b="1" u="sng" dirty="0" smtClean="0">
                <a:solidFill>
                  <a:srgbClr val="000000"/>
                </a:solidFill>
                <a:latin typeface="Cambria" panose="02040503050406030204" pitchFamily="18" charset="0"/>
                <a:ea typeface="Times New Roman" panose="02020603050405020304" pitchFamily="18" charset="0"/>
              </a:rPr>
              <a:t>3:21-7:13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ct val="80000"/>
              </a:lnSpc>
              <a:spcBef>
                <a:spcPts val="0"/>
              </a:spcBef>
              <a:spcAft>
                <a:spcPts val="0"/>
              </a:spcAft>
              <a:buFont typeface="Courier New" panose="02070309020205020404" pitchFamily="49" charset="0"/>
              <a:buChar char="+"/>
            </a:pPr>
            <a:r>
              <a:rPr lang="en-US" sz="28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Righteousness is given through ______________________.</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a:t>
            </a: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~God presented Christ as a  sacrifice of atonement.</a:t>
            </a:r>
            <a:endParaRPr lang="en-US" sz="2400" b="1" dirty="0">
              <a:latin typeface="Times New Roman" panose="02020603050405020304" pitchFamily="18" charset="0"/>
              <a:ea typeface="Times New Roman" panose="02020603050405020304" pitchFamily="18" charset="0"/>
            </a:endParaRPr>
          </a:p>
          <a:p>
            <a:pPr marL="685800" marR="0">
              <a:lnSpc>
                <a:spcPct val="80000"/>
              </a:lnSpc>
              <a:spcBef>
                <a:spcPts val="0"/>
              </a:spcBef>
              <a:spcAft>
                <a:spcPts val="0"/>
              </a:spcAft>
              <a:tabLst>
                <a:tab pos="2505075" algn="l"/>
              </a:tabLst>
            </a:pPr>
            <a:r>
              <a:rPr lang="en-US" sz="2400" b="1" dirty="0">
                <a:solidFill>
                  <a:srgbClr val="000000"/>
                </a:solidFill>
                <a:latin typeface="Cambria" panose="02040503050406030204" pitchFamily="18" charset="0"/>
                <a:ea typeface="Times New Roman" panose="02020603050405020304" pitchFamily="18" charset="0"/>
              </a:rPr>
              <a:t>	</a:t>
            </a:r>
            <a:endParaRPr lang="en-US" sz="2400" b="1" dirty="0" smtClean="0">
              <a:latin typeface="Times New Roman" panose="02020603050405020304" pitchFamily="18" charset="0"/>
              <a:ea typeface="Times New Roman" panose="02020603050405020304" pitchFamily="18" charset="0"/>
            </a:endParaRPr>
          </a:p>
          <a:p>
            <a:pPr marR="0">
              <a:lnSpc>
                <a:spcPct val="80000"/>
              </a:lnSpc>
              <a:spcBef>
                <a:spcPts val="0"/>
              </a:spcBef>
              <a:spcAft>
                <a:spcPts val="0"/>
              </a:spcAft>
              <a:tabLst>
                <a:tab pos="2505075" algn="l"/>
              </a:tabLst>
            </a:pPr>
            <a:r>
              <a:rPr lang="en-US" sz="2400" b="1" dirty="0" smtClean="0">
                <a:solidFill>
                  <a:srgbClr val="000000"/>
                </a:solidFill>
                <a:latin typeface="Cambria" panose="02040503050406030204" pitchFamily="18" charset="0"/>
                <a:ea typeface="Times New Roman" panose="02020603050405020304" pitchFamily="18" charset="0"/>
              </a:rPr>
              <a:t>      ~We have peace with God.</a:t>
            </a:r>
          </a:p>
          <a:p>
            <a:pPr marR="0">
              <a:lnSpc>
                <a:spcPct val="80000"/>
              </a:lnSpc>
              <a:spcBef>
                <a:spcPts val="0"/>
              </a:spcBef>
              <a:spcAft>
                <a:spcPts val="0"/>
              </a:spcAft>
              <a:tabLst>
                <a:tab pos="2505075" algn="l"/>
              </a:tabLst>
            </a:pPr>
            <a:endParaRPr lang="en-US" sz="2400" b="1" dirty="0" smtClean="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tabLst>
                <a:tab pos="2505075" algn="l"/>
              </a:tabLst>
            </a:pPr>
            <a:r>
              <a:rPr lang="en-US" sz="2400" b="1" dirty="0">
                <a:solidFill>
                  <a:srgbClr val="000000"/>
                </a:solidFill>
                <a:latin typeface="Cambria" panose="02040503050406030204" pitchFamily="18" charset="0"/>
                <a:ea typeface="Times New Roman" panose="02020603050405020304" pitchFamily="18" charset="0"/>
              </a:rPr>
              <a:t> </a:t>
            </a:r>
            <a:r>
              <a:rPr lang="en-US" sz="2400" b="1" dirty="0" smtClean="0">
                <a:solidFill>
                  <a:srgbClr val="000000"/>
                </a:solidFill>
                <a:latin typeface="Cambria" panose="02040503050406030204" pitchFamily="18" charset="0"/>
                <a:ea typeface="Times New Roman" panose="02020603050405020304" pitchFamily="18" charset="0"/>
              </a:rPr>
              <a:t>     ~ It is received as a gift.</a:t>
            </a:r>
            <a:endParaRPr lang="en-US" sz="2400" b="1" dirty="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tabLst>
                <a:tab pos="2505075" algn="l"/>
              </a:tabLst>
            </a:pPr>
            <a:r>
              <a:rPr lang="en-US" sz="2400" b="1" dirty="0" smtClean="0">
                <a:solidFill>
                  <a:srgbClr val="000000"/>
                </a:solidFill>
                <a:effectLst/>
                <a:latin typeface="Cambria" panose="02040503050406030204" pitchFamily="18" charset="0"/>
                <a:ea typeface="Times New Roman" panose="02020603050405020304" pitchFamily="18" charset="0"/>
              </a:rPr>
              <a:t>     </a:t>
            </a:r>
            <a:endParaRPr lang="en-US" sz="2400" b="1" dirty="0" smtClean="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~No one can boast before God.</a:t>
            </a:r>
          </a:p>
          <a:p>
            <a:pPr marR="0">
              <a:lnSpc>
                <a:spcPct val="80000"/>
              </a:lnSpc>
              <a:spcBef>
                <a:spcPts val="0"/>
              </a:spcBef>
              <a:spcAft>
                <a:spcPts val="0"/>
              </a:spcAft>
            </a:pPr>
            <a:endParaRPr lang="en-US" sz="2400" b="1" dirty="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pPr>
            <a:endParaRPr lang="en-US" sz="2400" b="1" dirty="0">
              <a:solidFill>
                <a:srgbClr val="0000FF"/>
              </a:solidFill>
              <a:effectLst/>
              <a:latin typeface="Cambria" panose="02040503050406030204" pitchFamily="18" charset="0"/>
              <a:ea typeface="Times New Roman" panose="02020603050405020304" pitchFamily="18" charset="0"/>
            </a:endParaRPr>
          </a:p>
          <a:p>
            <a:pPr marR="0">
              <a:lnSpc>
                <a:spcPct val="80000"/>
              </a:lnSpc>
              <a:spcBef>
                <a:spcPts val="0"/>
              </a:spcBef>
              <a:spcAft>
                <a:spcPts val="0"/>
              </a:spcAft>
            </a:pPr>
            <a:r>
              <a:rPr lang="en-US" sz="2400" b="1" dirty="0" smtClean="0">
                <a:solidFill>
                  <a:srgbClr val="0000FF"/>
                </a:solidFill>
                <a:latin typeface="Cambria" panose="02040503050406030204" pitchFamily="18" charset="0"/>
                <a:ea typeface="Times New Roman" panose="02020603050405020304" pitchFamily="18" charset="0"/>
              </a:rPr>
              <a:t>Principle: __________________________________________________________</a:t>
            </a:r>
            <a:endParaRPr lang="en-US" sz="2400" b="1" dirty="0">
              <a:solidFill>
                <a:srgbClr val="0000FF"/>
              </a:solidFill>
              <a:effectLst/>
              <a:latin typeface="Times New Roman" panose="02020603050405020304" pitchFamily="18" charset="0"/>
              <a:ea typeface="Times New Roman" panose="02020603050405020304" pitchFamily="18" charset="0"/>
            </a:endParaRPr>
          </a:p>
        </p:txBody>
      </p:sp>
      <p:sp>
        <p:nvSpPr>
          <p:cNvPr id="8" name="TextBox 7"/>
          <p:cNvSpPr txBox="1"/>
          <p:nvPr/>
        </p:nvSpPr>
        <p:spPr>
          <a:xfrm>
            <a:off x="5638800" y="990600"/>
            <a:ext cx="3124200" cy="461665"/>
          </a:xfrm>
          <a:prstGeom prst="rect">
            <a:avLst/>
          </a:prstGeom>
          <a:noFill/>
        </p:spPr>
        <p:txBody>
          <a:bodyPr wrap="square" rtlCol="0">
            <a:spAutoFit/>
          </a:bodyPr>
          <a:lstStyle/>
          <a:p>
            <a:r>
              <a:rPr lang="en-US" sz="2400" dirty="0">
                <a:solidFill>
                  <a:srgbClr val="C00000"/>
                </a:solidFill>
              </a:rPr>
              <a:t>f</a:t>
            </a:r>
            <a:r>
              <a:rPr lang="en-US" sz="2400" dirty="0" smtClean="0">
                <a:solidFill>
                  <a:srgbClr val="C00000"/>
                </a:solidFill>
              </a:rPr>
              <a:t>aith in Jesus Christ.</a:t>
            </a:r>
            <a:endParaRPr lang="en-US" sz="2400" dirty="0">
              <a:solidFill>
                <a:srgbClr val="C00000"/>
              </a:solidFill>
            </a:endParaRPr>
          </a:p>
        </p:txBody>
      </p:sp>
    </p:spTree>
    <p:extLst>
      <p:ext uri="{BB962C8B-B14F-4D97-AF65-F5344CB8AC3E}">
        <p14:creationId xmlns:p14="http://schemas.microsoft.com/office/powerpoint/2010/main" val="288592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dirty="0" smtClean="0"/>
              <a:t>“God </a:t>
            </a:r>
            <a:r>
              <a:rPr lang="en-US" dirty="0"/>
              <a:t>presented Christ as a sacrifice of </a:t>
            </a:r>
            <a:r>
              <a:rPr lang="en-US" dirty="0" smtClean="0"/>
              <a:t>atonement, through </a:t>
            </a:r>
            <a:r>
              <a:rPr lang="en-US" dirty="0"/>
              <a:t>the shedding of </a:t>
            </a:r>
            <a:r>
              <a:rPr lang="en-US" dirty="0" smtClean="0"/>
              <a:t>His </a:t>
            </a:r>
            <a:r>
              <a:rPr lang="en-US" dirty="0"/>
              <a:t>blood—to be received by faith</a:t>
            </a:r>
            <a:r>
              <a:rPr lang="en-US" dirty="0" smtClean="0"/>
              <a:t>.” Romans 3:25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07439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r>
              <a:rPr lang="en-US" dirty="0" smtClean="0"/>
              <a:t>“God </a:t>
            </a:r>
            <a:r>
              <a:rPr lang="en-US" dirty="0"/>
              <a:t>presented Christ as a sacrifice of </a:t>
            </a:r>
            <a:r>
              <a:rPr lang="en-US" dirty="0" smtClean="0"/>
              <a:t>atonement, through </a:t>
            </a:r>
            <a:r>
              <a:rPr lang="en-US" dirty="0"/>
              <a:t>the shedding of </a:t>
            </a:r>
            <a:r>
              <a:rPr lang="en-US" dirty="0" smtClean="0"/>
              <a:t>His </a:t>
            </a:r>
            <a:r>
              <a:rPr lang="en-US" u="sng" dirty="0"/>
              <a:t>blood—to be received by faith</a:t>
            </a:r>
            <a:r>
              <a:rPr lang="en-US" dirty="0" smtClean="0"/>
              <a:t>.” Romans 3:25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94115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600200"/>
            <a:ext cx="8458200" cy="4525963"/>
          </a:xfrm>
        </p:spPr>
        <p:txBody>
          <a:bodyPr/>
          <a:lstStyle/>
          <a:p>
            <a:pPr marL="0" indent="0" eaLnBrk="1" hangingPunct="1">
              <a:buNone/>
            </a:pPr>
            <a:r>
              <a:rPr lang="en-US" altLang="en-US" sz="2800" b="1" dirty="0" smtClean="0">
                <a:solidFill>
                  <a:schemeClr val="tx1"/>
                </a:solidFill>
              </a:rPr>
              <a:t>“There is a way that seems right to a man, but in the end it leads to death.”  </a:t>
            </a:r>
            <a:r>
              <a:rPr lang="en-US" altLang="en-US" b="1" dirty="0" smtClean="0">
                <a:solidFill>
                  <a:schemeClr val="tx1"/>
                </a:solidFill>
              </a:rPr>
              <a:t>Proverbs 16:25, 14:12</a:t>
            </a:r>
            <a:endParaRPr lang="en-US" altLang="en-US" sz="4000" b="1" dirty="0" smtClean="0">
              <a:solidFill>
                <a:schemeClr val="tx1"/>
              </a:solidFill>
            </a:endParaRPr>
          </a:p>
        </p:txBody>
      </p:sp>
    </p:spTree>
    <p:extLst>
      <p:ext uri="{BB962C8B-B14F-4D97-AF65-F5344CB8AC3E}">
        <p14:creationId xmlns:p14="http://schemas.microsoft.com/office/powerpoint/2010/main" val="148695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marL="0" indent="0">
              <a:buNone/>
            </a:pPr>
            <a:endParaRPr lang="en-US" dirty="0"/>
          </a:p>
          <a:p>
            <a:pPr marL="0" indent="0">
              <a:buNone/>
            </a:pPr>
            <a:r>
              <a:rPr lang="en-US" dirty="0" smtClean="0"/>
              <a:t>“Therefore, since we have been justified through faith, we have </a:t>
            </a:r>
            <a:r>
              <a:rPr lang="en-US" u="sng" dirty="0" smtClean="0"/>
              <a:t>peace with God through our Lord Jesus Christ</a:t>
            </a:r>
            <a:r>
              <a:rPr lang="en-US" dirty="0" smtClean="0"/>
              <a:t>…” Romans 5:1</a:t>
            </a:r>
            <a:endParaRPr lang="en-US" dirty="0"/>
          </a:p>
          <a:p>
            <a:pPr marL="0" indent="0">
              <a:buNone/>
            </a:pPr>
            <a:endParaRPr lang="en-US" dirty="0"/>
          </a:p>
        </p:txBody>
      </p:sp>
    </p:spTree>
    <p:extLst>
      <p:ext uri="{BB962C8B-B14F-4D97-AF65-F5344CB8AC3E}">
        <p14:creationId xmlns:p14="http://schemas.microsoft.com/office/powerpoint/2010/main" val="3061806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idx="1"/>
          </p:nvPr>
        </p:nvSpPr>
        <p:spPr>
          <a:xfrm>
            <a:off x="457200" y="990600"/>
            <a:ext cx="8229600" cy="5140325"/>
          </a:xfrm>
        </p:spPr>
        <p:txBody>
          <a:bodyPr rtlCol="0">
            <a:normAutofit/>
          </a:bodyPr>
          <a:lstStyle/>
          <a:p>
            <a:pPr eaLnBrk="1" fontAlgn="auto" hangingPunct="1">
              <a:lnSpc>
                <a:spcPct val="80000"/>
              </a:lnSpc>
              <a:spcAft>
                <a:spcPts val="0"/>
              </a:spcAft>
              <a:buFont typeface="Wingdings" pitchFamily="2" charset="2"/>
              <a:buNone/>
              <a:defRPr/>
            </a:pPr>
            <a:endParaRPr lang="en-US" altLang="en-US" sz="2000" dirty="0" smtClean="0">
              <a:solidFill>
                <a:schemeClr val="tx1">
                  <a:lumMod val="50000"/>
                  <a:lumOff val="50000"/>
                </a:schemeClr>
              </a:solidFill>
            </a:endParaRPr>
          </a:p>
          <a:p>
            <a:pPr marL="0" indent="0" eaLnBrk="1" hangingPunct="1">
              <a:buFont typeface="Arial" charset="0"/>
              <a:buNone/>
              <a:defRPr/>
            </a:pPr>
            <a:endParaRPr lang="en-US" sz="1600" b="1" dirty="0" smtClean="0">
              <a:solidFill>
                <a:schemeClr val="tx1"/>
              </a:solidFill>
            </a:endParaRPr>
          </a:p>
          <a:p>
            <a:pPr marL="0" indent="0" eaLnBrk="1" hangingPunct="1">
              <a:buFont typeface="Arial" charset="0"/>
              <a:buNone/>
              <a:defRPr/>
            </a:pPr>
            <a:r>
              <a:rPr lang="en-US" b="1" dirty="0" smtClean="0">
                <a:solidFill>
                  <a:schemeClr val="tx1"/>
                </a:solidFill>
              </a:rPr>
              <a:t>Since </a:t>
            </a:r>
            <a:r>
              <a:rPr lang="en-US" b="1" dirty="0">
                <a:solidFill>
                  <a:schemeClr val="tx1"/>
                </a:solidFill>
              </a:rPr>
              <a:t>we have now been justified by his blood, how much more shall we be </a:t>
            </a:r>
            <a:r>
              <a:rPr lang="en-US" b="1" u="sng" dirty="0">
                <a:solidFill>
                  <a:schemeClr val="tx1"/>
                </a:solidFill>
              </a:rPr>
              <a:t>saved from God's wrath</a:t>
            </a:r>
            <a:r>
              <a:rPr lang="en-US" b="1" dirty="0">
                <a:solidFill>
                  <a:schemeClr val="tx1"/>
                </a:solidFill>
              </a:rPr>
              <a:t> through </a:t>
            </a:r>
            <a:r>
              <a:rPr lang="en-US" b="1" dirty="0" smtClean="0">
                <a:solidFill>
                  <a:schemeClr val="tx1"/>
                </a:solidFill>
              </a:rPr>
              <a:t>Him! Romans 5:9</a:t>
            </a:r>
            <a:endParaRPr lang="en-US" b="1" dirty="0">
              <a:solidFill>
                <a:schemeClr val="tx1"/>
              </a:solidFill>
            </a:endParaRPr>
          </a:p>
          <a:p>
            <a:pPr marL="0" indent="0" eaLnBrk="1" hangingPunct="1">
              <a:buFont typeface="Arial" charset="0"/>
              <a:buNone/>
              <a:defRPr/>
            </a:pPr>
            <a:r>
              <a:rPr lang="en-US" b="1" dirty="0">
                <a:solidFill>
                  <a:schemeClr val="tx1"/>
                </a:solidFill>
              </a:rPr>
              <a:t> </a:t>
            </a:r>
          </a:p>
          <a:p>
            <a:pPr marL="0" indent="0" eaLnBrk="1" hangingPunct="1">
              <a:buFont typeface="Arial" charset="0"/>
              <a:buNone/>
              <a:defRPr/>
            </a:pPr>
            <a:r>
              <a:rPr lang="en-US" b="1" dirty="0" smtClean="0">
                <a:solidFill>
                  <a:schemeClr val="tx1"/>
                </a:solidFill>
              </a:rPr>
              <a:t>Whoever </a:t>
            </a:r>
            <a:r>
              <a:rPr lang="en-US" b="1" dirty="0">
                <a:solidFill>
                  <a:schemeClr val="tx1"/>
                </a:solidFill>
              </a:rPr>
              <a:t>believes in the Son has eternal life, but whoever rejects the Son will not see life, for </a:t>
            </a:r>
            <a:r>
              <a:rPr lang="en-US" b="1" u="sng" dirty="0">
                <a:solidFill>
                  <a:schemeClr val="tx1"/>
                </a:solidFill>
              </a:rPr>
              <a:t>God's wrath</a:t>
            </a:r>
            <a:r>
              <a:rPr lang="en-US" b="1" dirty="0">
                <a:solidFill>
                  <a:schemeClr val="tx1"/>
                </a:solidFill>
              </a:rPr>
              <a:t> remains on them.  </a:t>
            </a:r>
            <a:r>
              <a:rPr lang="en-US" b="1" dirty="0" smtClean="0">
                <a:solidFill>
                  <a:schemeClr val="tx1"/>
                </a:solidFill>
              </a:rPr>
              <a:t>John 3:36</a:t>
            </a:r>
            <a:endParaRPr lang="en-US" b="1" dirty="0">
              <a:solidFill>
                <a:schemeClr val="tx1"/>
              </a:solidFill>
            </a:endParaRPr>
          </a:p>
          <a:p>
            <a:pPr marL="0" indent="0" eaLnBrk="1" fontAlgn="auto" hangingPunct="1">
              <a:lnSpc>
                <a:spcPct val="80000"/>
              </a:lnSpc>
              <a:spcAft>
                <a:spcPts val="0"/>
              </a:spcAft>
              <a:buFont typeface="Arial" charset="0"/>
              <a:buNone/>
              <a:defRPr/>
            </a:pPr>
            <a:endParaRPr lang="en-US" altLang="en-US" sz="2800" b="1" dirty="0" smtClean="0">
              <a:solidFill>
                <a:schemeClr val="tx1"/>
              </a:solidFill>
            </a:endParaRPr>
          </a:p>
          <a:p>
            <a:pPr marL="0" indent="0" eaLnBrk="1" fontAlgn="auto" hangingPunct="1">
              <a:lnSpc>
                <a:spcPct val="80000"/>
              </a:lnSpc>
              <a:spcAft>
                <a:spcPts val="0"/>
              </a:spcAft>
              <a:buFont typeface="Arial" charset="0"/>
              <a:buNone/>
              <a:defRPr/>
            </a:pPr>
            <a:r>
              <a:rPr lang="en-US" altLang="en-US" sz="2800" b="1" dirty="0" smtClean="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4067">
                                            <p:txEl>
                                              <p:pRg st="6" end="6"/>
                                            </p:txEl>
                                          </p:spTgt>
                                        </p:tgtEl>
                                        <p:attrNameLst>
                                          <p:attrName>style.visibility</p:attrName>
                                        </p:attrNameLst>
                                      </p:cBhvr>
                                      <p:to>
                                        <p:strVal val="visible"/>
                                      </p:to>
                                    </p:set>
                                    <p:animEffect transition="in" filter="blinds(horizontal)">
                                      <p:cBhvr>
                                        <p:cTn id="7" dur="500"/>
                                        <p:tgtEl>
                                          <p:spTgt spid="344067">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4067">
                                            <p:txEl>
                                              <p:pRg st="4" end="4"/>
                                            </p:txEl>
                                          </p:spTgt>
                                        </p:tgtEl>
                                        <p:attrNameLst>
                                          <p:attrName>style.visibility</p:attrName>
                                        </p:attrNameLst>
                                      </p:cBhvr>
                                      <p:to>
                                        <p:strVal val="visible"/>
                                      </p:to>
                                    </p:set>
                                    <p:animEffect transition="in" filter="fade">
                                      <p:cBhvr>
                                        <p:cTn id="12" dur="500"/>
                                        <p:tgtEl>
                                          <p:spTgt spid="344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idx="1"/>
          </p:nvPr>
        </p:nvSpPr>
        <p:spPr>
          <a:xfrm>
            <a:off x="457200" y="990600"/>
            <a:ext cx="8229600" cy="5140325"/>
          </a:xfrm>
        </p:spPr>
        <p:txBody>
          <a:bodyPr rtlCol="0">
            <a:normAutofit/>
          </a:bodyPr>
          <a:lstStyle/>
          <a:p>
            <a:pPr eaLnBrk="1" fontAlgn="auto" hangingPunct="1">
              <a:lnSpc>
                <a:spcPct val="80000"/>
              </a:lnSpc>
              <a:spcAft>
                <a:spcPts val="0"/>
              </a:spcAft>
              <a:buFont typeface="Wingdings" pitchFamily="2" charset="2"/>
              <a:buNone/>
              <a:defRPr/>
            </a:pPr>
            <a:endParaRPr lang="en-US" altLang="en-US" sz="2000" dirty="0" smtClean="0">
              <a:solidFill>
                <a:schemeClr val="tx1">
                  <a:lumMod val="50000"/>
                  <a:lumOff val="50000"/>
                </a:schemeClr>
              </a:solidFill>
            </a:endParaRPr>
          </a:p>
          <a:p>
            <a:pPr marL="0" indent="0" eaLnBrk="1" hangingPunct="1">
              <a:buFont typeface="Arial" charset="0"/>
              <a:buNone/>
              <a:defRPr/>
            </a:pPr>
            <a:endParaRPr lang="en-US" sz="1600" b="1" dirty="0" smtClean="0">
              <a:solidFill>
                <a:schemeClr val="tx1"/>
              </a:solidFill>
            </a:endParaRPr>
          </a:p>
          <a:p>
            <a:pPr marL="0" indent="0" eaLnBrk="1" hangingPunct="1">
              <a:buNone/>
              <a:defRPr/>
            </a:pPr>
            <a:r>
              <a:rPr lang="en-US" dirty="0" smtClean="0"/>
              <a:t>“For </a:t>
            </a:r>
            <a:r>
              <a:rPr lang="en-US" dirty="0"/>
              <a:t>the wages of sin is death, but </a:t>
            </a:r>
            <a:r>
              <a:rPr lang="en-US" u="sng" dirty="0"/>
              <a:t>the gift of God</a:t>
            </a:r>
            <a:r>
              <a:rPr lang="en-US" dirty="0"/>
              <a:t> is eternal life in Christ Jesus our Lord</a:t>
            </a:r>
            <a:r>
              <a:rPr lang="en-US" dirty="0" smtClean="0"/>
              <a:t>. Romans 6:23</a:t>
            </a:r>
            <a:endParaRPr lang="en-US" dirty="0"/>
          </a:p>
          <a:p>
            <a:pPr marL="0" indent="0" eaLnBrk="1" fontAlgn="auto" hangingPunct="1">
              <a:lnSpc>
                <a:spcPct val="80000"/>
              </a:lnSpc>
              <a:spcAft>
                <a:spcPts val="0"/>
              </a:spcAft>
              <a:buFont typeface="Arial" charset="0"/>
              <a:buNone/>
              <a:defRPr/>
            </a:pPr>
            <a:r>
              <a:rPr lang="en-US" altLang="en-US" sz="2800" b="1" dirty="0" smtClean="0">
                <a:solidFill>
                  <a:schemeClr val="tx1"/>
                </a:solidFill>
              </a:rPr>
              <a:t>    </a:t>
            </a:r>
          </a:p>
        </p:txBody>
      </p:sp>
    </p:spTree>
    <p:extLst>
      <p:ext uri="{BB962C8B-B14F-4D97-AF65-F5344CB8AC3E}">
        <p14:creationId xmlns:p14="http://schemas.microsoft.com/office/powerpoint/2010/main" val="2733429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4067">
                                            <p:txEl>
                                              <p:pRg st="3" end="3"/>
                                            </p:txEl>
                                          </p:spTgt>
                                        </p:tgtEl>
                                        <p:attrNameLst>
                                          <p:attrName>style.visibility</p:attrName>
                                        </p:attrNameLst>
                                      </p:cBhvr>
                                      <p:to>
                                        <p:strVal val="visible"/>
                                      </p:to>
                                    </p:set>
                                    <p:animEffect transition="in" filter="blinds(horizontal)">
                                      <p:cBhvr>
                                        <p:cTn id="7" dur="500"/>
                                        <p:tgtEl>
                                          <p:spTgt spid="344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304801"/>
            <a:ext cx="8229600" cy="914400"/>
          </a:xfrm>
        </p:spPr>
        <p:txBody>
          <a:bodyPr/>
          <a:lstStyle/>
          <a:p>
            <a:pPr eaLnBrk="1" fontAlgn="auto" hangingPunct="1">
              <a:spcAft>
                <a:spcPts val="0"/>
              </a:spcAft>
              <a:defRPr/>
            </a:pPr>
            <a:r>
              <a:rPr lang="en-US" altLang="en-US" dirty="0" smtClean="0"/>
              <a:t>The Gift</a:t>
            </a:r>
          </a:p>
        </p:txBody>
      </p:sp>
      <p:sp>
        <p:nvSpPr>
          <p:cNvPr id="344067" name="Rectangle 3"/>
          <p:cNvSpPr>
            <a:spLocks noGrp="1" noChangeArrowheads="1"/>
          </p:cNvSpPr>
          <p:nvPr>
            <p:ph idx="1"/>
          </p:nvPr>
        </p:nvSpPr>
        <p:spPr>
          <a:xfrm>
            <a:off x="457200" y="990600"/>
            <a:ext cx="8229600" cy="5867400"/>
          </a:xfrm>
        </p:spPr>
        <p:txBody>
          <a:bodyPr rtlCol="0">
            <a:normAutofit fontScale="70000" lnSpcReduction="20000"/>
          </a:bodyPr>
          <a:lstStyle/>
          <a:p>
            <a:pPr eaLnBrk="1" fontAlgn="auto" hangingPunct="1">
              <a:lnSpc>
                <a:spcPct val="80000"/>
              </a:lnSpc>
              <a:spcAft>
                <a:spcPts val="0"/>
              </a:spcAft>
              <a:buFont typeface="Wingdings" pitchFamily="2" charset="2"/>
              <a:buNone/>
              <a:defRPr/>
            </a:pPr>
            <a:endParaRPr lang="en-US" altLang="en-US" sz="2000" dirty="0" smtClean="0"/>
          </a:p>
          <a:p>
            <a:pPr marL="0" indent="0" eaLnBrk="1" fontAlgn="auto" hangingPunct="1">
              <a:spcAft>
                <a:spcPts val="0"/>
              </a:spcAft>
              <a:buFont typeface="Wingdings" pitchFamily="2" charset="2"/>
              <a:buNone/>
              <a:defRPr/>
            </a:pPr>
            <a:endParaRPr lang="en-US" sz="2300" dirty="0" smtClean="0">
              <a:latin typeface="Cambria" panose="02040503050406030204" pitchFamily="18" charset="0"/>
            </a:endParaRP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Romans 3:24</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“being </a:t>
            </a:r>
            <a:r>
              <a:rPr lang="en-US" sz="2600" b="1" u="sng" dirty="0" smtClean="0">
                <a:latin typeface="Cambria" panose="02040503050406030204" pitchFamily="18" charset="0"/>
              </a:rPr>
              <a:t>justified as a gift </a:t>
            </a:r>
            <a:r>
              <a:rPr lang="en-US" sz="2600" b="1" dirty="0" smtClean="0">
                <a:latin typeface="Cambria" panose="02040503050406030204" pitchFamily="18" charset="0"/>
              </a:rPr>
              <a:t>by His grace through the redemption which is in Christ Jesus;”</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Romans 5:15</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“But </a:t>
            </a:r>
            <a:r>
              <a:rPr lang="en-US" sz="2600" b="1" u="sng" dirty="0" smtClean="0">
                <a:latin typeface="Cambria" panose="02040503050406030204" pitchFamily="18" charset="0"/>
              </a:rPr>
              <a:t>the free gift </a:t>
            </a:r>
            <a:r>
              <a:rPr lang="en-US" sz="2600" b="1" dirty="0" smtClean="0">
                <a:latin typeface="Cambria" panose="02040503050406030204" pitchFamily="18" charset="0"/>
              </a:rPr>
              <a:t>is not like the transgression. For if by the transgression of the one the many died, much more did the grace of God and the </a:t>
            </a:r>
            <a:r>
              <a:rPr lang="en-US" sz="2600" b="1" u="sng" dirty="0" smtClean="0">
                <a:latin typeface="Cambria" panose="02040503050406030204" pitchFamily="18" charset="0"/>
              </a:rPr>
              <a:t>gift</a:t>
            </a:r>
            <a:r>
              <a:rPr lang="en-US" sz="2600" b="1" dirty="0" smtClean="0">
                <a:latin typeface="Cambria" panose="02040503050406030204" pitchFamily="18" charset="0"/>
              </a:rPr>
              <a:t> by the grace of the one Man, Jesus Christ, abound to the many.”</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Romans 5:16</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a:t>
            </a:r>
            <a:r>
              <a:rPr lang="en-US" sz="2600" b="1" u="sng" dirty="0" smtClean="0">
                <a:latin typeface="Cambria" panose="02040503050406030204" pitchFamily="18" charset="0"/>
              </a:rPr>
              <a:t>The gift </a:t>
            </a:r>
            <a:r>
              <a:rPr lang="en-US" sz="2600" b="1" dirty="0" smtClean="0">
                <a:latin typeface="Cambria" panose="02040503050406030204" pitchFamily="18" charset="0"/>
              </a:rPr>
              <a:t>is not like </a:t>
            </a:r>
            <a:r>
              <a:rPr lang="en-US" sz="2600" b="1" i="1" dirty="0" smtClean="0">
                <a:latin typeface="Cambria" panose="02040503050406030204" pitchFamily="18" charset="0"/>
              </a:rPr>
              <a:t>that which came</a:t>
            </a:r>
            <a:r>
              <a:rPr lang="en-US" sz="2600" b="1" dirty="0" smtClean="0">
                <a:latin typeface="Cambria" panose="02040503050406030204" pitchFamily="18" charset="0"/>
              </a:rPr>
              <a:t> through the one who sinned; for on the one hand the judgment </a:t>
            </a:r>
            <a:r>
              <a:rPr lang="en-US" sz="2600" b="1" i="1" dirty="0" smtClean="0">
                <a:latin typeface="Cambria" panose="02040503050406030204" pitchFamily="18" charset="0"/>
              </a:rPr>
              <a:t>arose</a:t>
            </a:r>
            <a:r>
              <a:rPr lang="en-US" sz="2600" b="1" dirty="0" smtClean="0">
                <a:latin typeface="Cambria" panose="02040503050406030204" pitchFamily="18" charset="0"/>
              </a:rPr>
              <a:t> from one </a:t>
            </a:r>
            <a:r>
              <a:rPr lang="en-US" sz="2600" b="1" i="1" dirty="0" smtClean="0">
                <a:latin typeface="Cambria" panose="02040503050406030204" pitchFamily="18" charset="0"/>
              </a:rPr>
              <a:t>transgression</a:t>
            </a:r>
            <a:r>
              <a:rPr lang="en-US" sz="2600" b="1" dirty="0" smtClean="0">
                <a:latin typeface="Cambria" panose="02040503050406030204" pitchFamily="18" charset="0"/>
              </a:rPr>
              <a:t> resulting in condemnation, but on the other hand the </a:t>
            </a:r>
            <a:r>
              <a:rPr lang="en-US" sz="2600" b="1" u="sng" dirty="0" smtClean="0">
                <a:latin typeface="Cambria" panose="02040503050406030204" pitchFamily="18" charset="0"/>
              </a:rPr>
              <a:t>free gift </a:t>
            </a:r>
            <a:r>
              <a:rPr lang="en-US" sz="2600" b="1" i="1" dirty="0" smtClean="0">
                <a:latin typeface="Cambria" panose="02040503050406030204" pitchFamily="18" charset="0"/>
              </a:rPr>
              <a:t>arose</a:t>
            </a:r>
            <a:r>
              <a:rPr lang="en-US" sz="2600" b="1" dirty="0" smtClean="0">
                <a:latin typeface="Cambria" panose="02040503050406030204" pitchFamily="18" charset="0"/>
              </a:rPr>
              <a:t> from many transgressions resulting in justification.”</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Romans 5:17</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“For if by the transgression of the one, death reigned through the one, much more those who receive the abundance of grace and of the </a:t>
            </a:r>
            <a:r>
              <a:rPr lang="en-US" sz="2600" b="1" u="sng" dirty="0" smtClean="0">
                <a:latin typeface="Cambria" panose="02040503050406030204" pitchFamily="18" charset="0"/>
              </a:rPr>
              <a:t>gift of righteousness </a:t>
            </a:r>
            <a:r>
              <a:rPr lang="en-US" sz="2600" b="1" dirty="0" smtClean="0">
                <a:latin typeface="Cambria" panose="02040503050406030204" pitchFamily="18" charset="0"/>
              </a:rPr>
              <a:t>will reign in life through the One, Jesus Christ.”</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Romans 6:23</a:t>
            </a:r>
          </a:p>
          <a:p>
            <a:pPr marL="0" indent="0" eaLnBrk="1" fontAlgn="auto" hangingPunct="1">
              <a:spcAft>
                <a:spcPts val="0"/>
              </a:spcAft>
              <a:buFont typeface="Wingdings" pitchFamily="2" charset="2"/>
              <a:buNone/>
              <a:defRPr/>
            </a:pPr>
            <a:r>
              <a:rPr lang="en-US" sz="2600" b="1" dirty="0" smtClean="0">
                <a:latin typeface="Cambria" panose="02040503050406030204" pitchFamily="18" charset="0"/>
              </a:rPr>
              <a:t>“For the wages of sin is death, but the </a:t>
            </a:r>
            <a:r>
              <a:rPr lang="en-US" sz="2600" b="1" u="sng" dirty="0" smtClean="0">
                <a:latin typeface="Cambria" panose="02040503050406030204" pitchFamily="18" charset="0"/>
              </a:rPr>
              <a:t>free gift of God </a:t>
            </a:r>
            <a:r>
              <a:rPr lang="en-US" sz="2600" b="1" dirty="0" smtClean="0">
                <a:latin typeface="Cambria" panose="02040503050406030204" pitchFamily="18" charset="0"/>
              </a:rPr>
              <a:t>is eternal life in Christ Jesus our Lord.”</a:t>
            </a:r>
            <a:endParaRPr lang="en-US" altLang="en-US" sz="3400" b="1" dirty="0" smtClean="0">
              <a:latin typeface="Cambria" panose="02040503050406030204" pitchFamily="18" charset="0"/>
            </a:endParaRPr>
          </a:p>
          <a:p>
            <a:pPr eaLnBrk="1" fontAlgn="auto" hangingPunct="1">
              <a:lnSpc>
                <a:spcPct val="80000"/>
              </a:lnSpc>
              <a:spcAft>
                <a:spcPts val="0"/>
              </a:spcAft>
              <a:buFont typeface="Wingdings" pitchFamily="2" charset="2"/>
              <a:buNone/>
              <a:defRPr/>
            </a:pPr>
            <a:endParaRPr lang="en-US" altLang="en-US" sz="2600" dirty="0" smtClean="0">
              <a:latin typeface="Cambria" panose="02040503050406030204" pitchFamily="18" charset="0"/>
            </a:endParaRPr>
          </a:p>
          <a:p>
            <a:pPr eaLnBrk="1" fontAlgn="auto" hangingPunct="1">
              <a:lnSpc>
                <a:spcPct val="80000"/>
              </a:lnSpc>
              <a:spcAft>
                <a:spcPts val="0"/>
              </a:spcAft>
              <a:buFont typeface="Wingdings" pitchFamily="2" charset="2"/>
              <a:buNone/>
              <a:defRPr/>
            </a:pPr>
            <a:r>
              <a:rPr lang="en-US" altLang="en-US" sz="2600" dirty="0" smtClean="0">
                <a:latin typeface="Cambria" panose="02040503050406030204" pitchFamily="18" charset="0"/>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991600" cy="4795159"/>
          </a:xfrm>
          <a:prstGeom prst="rect">
            <a:avLst/>
          </a:prstGeom>
          <a:noFill/>
        </p:spPr>
        <p:txBody>
          <a:bodyPr wrap="square" rtlCol="0">
            <a:spAutoFit/>
          </a:bodyPr>
          <a:lstStyle/>
          <a:p>
            <a:pPr marL="228600" marR="0">
              <a:lnSpc>
                <a:spcPct val="80000"/>
              </a:lnSpc>
              <a:spcBef>
                <a:spcPts val="0"/>
              </a:spcBef>
              <a:spcAft>
                <a:spcPts val="0"/>
              </a:spcAft>
            </a:pPr>
            <a:r>
              <a:rPr lang="en-US" b="1" dirty="0" smtClean="0">
                <a:solidFill>
                  <a:srgbClr val="000000"/>
                </a:solidFill>
                <a:latin typeface="Cambria" panose="02040503050406030204" pitchFamily="18" charset="0"/>
                <a:ea typeface="Times New Roman" panose="02020603050405020304" pitchFamily="18" charset="0"/>
              </a:rPr>
              <a:t>II. </a:t>
            </a:r>
            <a:r>
              <a:rPr lang="en-US" b="1" u="sng" dirty="0" smtClean="0">
                <a:solidFill>
                  <a:srgbClr val="000000"/>
                </a:solidFill>
                <a:latin typeface="Cambria" panose="02040503050406030204" pitchFamily="18" charset="0"/>
                <a:ea typeface="Times New Roman" panose="02020603050405020304" pitchFamily="18" charset="0"/>
              </a:rPr>
              <a:t>The Gift </a:t>
            </a:r>
            <a:r>
              <a:rPr lang="en-US" b="1" u="sng" dirty="0">
                <a:solidFill>
                  <a:srgbClr val="000000"/>
                </a:solidFill>
                <a:latin typeface="Cambria" panose="02040503050406030204" pitchFamily="18" charset="0"/>
                <a:ea typeface="Times New Roman" panose="02020603050405020304" pitchFamily="18" charset="0"/>
              </a:rPr>
              <a:t>- </a:t>
            </a:r>
            <a:r>
              <a:rPr lang="en-US" b="1" u="sng" dirty="0" smtClean="0">
                <a:solidFill>
                  <a:srgbClr val="000000"/>
                </a:solidFill>
                <a:latin typeface="Cambria" panose="02040503050406030204" pitchFamily="18" charset="0"/>
                <a:ea typeface="Times New Roman" panose="02020603050405020304" pitchFamily="18" charset="0"/>
              </a:rPr>
              <a:t>3:21-7:13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ct val="80000"/>
              </a:lnSpc>
              <a:spcBef>
                <a:spcPts val="0"/>
              </a:spcBef>
              <a:spcAft>
                <a:spcPts val="0"/>
              </a:spcAft>
              <a:buFont typeface="Courier New" panose="02070309020205020404" pitchFamily="49" charset="0"/>
              <a:buChar char="+"/>
            </a:pPr>
            <a:r>
              <a:rPr lang="en-US" sz="28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Righteousness is given through ______________________.</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a:t>
            </a: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~God presented Christ as a  sacrifice of atonement.</a:t>
            </a:r>
            <a:endParaRPr lang="en-US" sz="2400" b="1" dirty="0">
              <a:latin typeface="Times New Roman" panose="02020603050405020304" pitchFamily="18" charset="0"/>
              <a:ea typeface="Times New Roman" panose="02020603050405020304" pitchFamily="18" charset="0"/>
            </a:endParaRPr>
          </a:p>
          <a:p>
            <a:pPr marL="685800" marR="0">
              <a:lnSpc>
                <a:spcPct val="80000"/>
              </a:lnSpc>
              <a:spcBef>
                <a:spcPts val="0"/>
              </a:spcBef>
              <a:spcAft>
                <a:spcPts val="0"/>
              </a:spcAft>
              <a:tabLst>
                <a:tab pos="2505075" algn="l"/>
              </a:tabLst>
            </a:pPr>
            <a:r>
              <a:rPr lang="en-US" sz="2400" b="1" dirty="0">
                <a:solidFill>
                  <a:srgbClr val="000000"/>
                </a:solidFill>
                <a:latin typeface="Cambria" panose="02040503050406030204" pitchFamily="18" charset="0"/>
                <a:ea typeface="Times New Roman" panose="02020603050405020304" pitchFamily="18" charset="0"/>
              </a:rPr>
              <a:t>	</a:t>
            </a:r>
            <a:endParaRPr lang="en-US" sz="2400" b="1" dirty="0" smtClean="0">
              <a:latin typeface="Times New Roman" panose="02020603050405020304" pitchFamily="18" charset="0"/>
              <a:ea typeface="Times New Roman" panose="02020603050405020304" pitchFamily="18" charset="0"/>
            </a:endParaRPr>
          </a:p>
          <a:p>
            <a:pPr marR="0">
              <a:lnSpc>
                <a:spcPct val="80000"/>
              </a:lnSpc>
              <a:spcBef>
                <a:spcPts val="0"/>
              </a:spcBef>
              <a:spcAft>
                <a:spcPts val="0"/>
              </a:spcAft>
              <a:tabLst>
                <a:tab pos="2505075" algn="l"/>
              </a:tabLst>
            </a:pPr>
            <a:r>
              <a:rPr lang="en-US" sz="2400" b="1" dirty="0" smtClean="0">
                <a:solidFill>
                  <a:srgbClr val="000000"/>
                </a:solidFill>
                <a:latin typeface="Cambria" panose="02040503050406030204" pitchFamily="18" charset="0"/>
                <a:ea typeface="Times New Roman" panose="02020603050405020304" pitchFamily="18" charset="0"/>
              </a:rPr>
              <a:t>      ~We have peace with God.</a:t>
            </a:r>
          </a:p>
          <a:p>
            <a:pPr marR="0">
              <a:lnSpc>
                <a:spcPct val="80000"/>
              </a:lnSpc>
              <a:spcBef>
                <a:spcPts val="0"/>
              </a:spcBef>
              <a:spcAft>
                <a:spcPts val="0"/>
              </a:spcAft>
              <a:tabLst>
                <a:tab pos="2505075" algn="l"/>
              </a:tabLst>
            </a:pPr>
            <a:endParaRPr lang="en-US" sz="2400" b="1" dirty="0" smtClean="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tabLst>
                <a:tab pos="2505075" algn="l"/>
              </a:tabLst>
            </a:pPr>
            <a:r>
              <a:rPr lang="en-US" sz="2400" b="1" dirty="0">
                <a:solidFill>
                  <a:srgbClr val="000000"/>
                </a:solidFill>
                <a:latin typeface="Cambria" panose="02040503050406030204" pitchFamily="18" charset="0"/>
                <a:ea typeface="Times New Roman" panose="02020603050405020304" pitchFamily="18" charset="0"/>
              </a:rPr>
              <a:t> </a:t>
            </a:r>
            <a:r>
              <a:rPr lang="en-US" sz="2400" b="1" dirty="0" smtClean="0">
                <a:solidFill>
                  <a:srgbClr val="000000"/>
                </a:solidFill>
                <a:latin typeface="Cambria" panose="02040503050406030204" pitchFamily="18" charset="0"/>
                <a:ea typeface="Times New Roman" panose="02020603050405020304" pitchFamily="18" charset="0"/>
              </a:rPr>
              <a:t>     ~ It is received as a gift.</a:t>
            </a:r>
            <a:endParaRPr lang="en-US" sz="2400" b="1" dirty="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tabLst>
                <a:tab pos="2505075" algn="l"/>
              </a:tabLst>
            </a:pPr>
            <a:r>
              <a:rPr lang="en-US" sz="2400" b="1" dirty="0" smtClean="0">
                <a:solidFill>
                  <a:srgbClr val="000000"/>
                </a:solidFill>
                <a:effectLst/>
                <a:latin typeface="Cambria" panose="02040503050406030204" pitchFamily="18" charset="0"/>
                <a:ea typeface="Times New Roman" panose="02020603050405020304" pitchFamily="18" charset="0"/>
              </a:rPr>
              <a:t>     </a:t>
            </a:r>
            <a:endParaRPr lang="en-US" sz="2400" b="1" dirty="0" smtClean="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~No one can boast before God.</a:t>
            </a:r>
          </a:p>
          <a:p>
            <a:pPr marR="0">
              <a:lnSpc>
                <a:spcPct val="80000"/>
              </a:lnSpc>
              <a:spcBef>
                <a:spcPts val="0"/>
              </a:spcBef>
              <a:spcAft>
                <a:spcPts val="0"/>
              </a:spcAft>
            </a:pPr>
            <a:endParaRPr lang="en-US" sz="2400" b="1" dirty="0">
              <a:solidFill>
                <a:srgbClr val="000000"/>
              </a:solidFill>
              <a:latin typeface="Cambria" panose="02040503050406030204" pitchFamily="18" charset="0"/>
              <a:ea typeface="Times New Roman" panose="02020603050405020304" pitchFamily="18" charset="0"/>
            </a:endParaRPr>
          </a:p>
          <a:p>
            <a:pPr marR="0">
              <a:lnSpc>
                <a:spcPct val="80000"/>
              </a:lnSpc>
              <a:spcBef>
                <a:spcPts val="0"/>
              </a:spcBef>
              <a:spcAft>
                <a:spcPts val="0"/>
              </a:spcAft>
            </a:pPr>
            <a:endParaRPr lang="en-US" sz="2400" b="1" dirty="0">
              <a:solidFill>
                <a:srgbClr val="0000FF"/>
              </a:solidFill>
              <a:effectLst/>
              <a:latin typeface="Cambria" panose="02040503050406030204" pitchFamily="18" charset="0"/>
              <a:ea typeface="Times New Roman" panose="02020603050405020304" pitchFamily="18" charset="0"/>
            </a:endParaRPr>
          </a:p>
          <a:p>
            <a:pPr marR="0">
              <a:lnSpc>
                <a:spcPct val="80000"/>
              </a:lnSpc>
              <a:spcBef>
                <a:spcPts val="0"/>
              </a:spcBef>
              <a:spcAft>
                <a:spcPts val="0"/>
              </a:spcAft>
            </a:pPr>
            <a:r>
              <a:rPr lang="en-US" sz="2400" b="1" dirty="0" smtClean="0">
                <a:solidFill>
                  <a:srgbClr val="0000FF"/>
                </a:solidFill>
                <a:latin typeface="Cambria" panose="02040503050406030204" pitchFamily="18" charset="0"/>
                <a:ea typeface="Times New Roman" panose="02020603050405020304" pitchFamily="18" charset="0"/>
              </a:rPr>
              <a:t>Principle: </a:t>
            </a:r>
            <a:r>
              <a:rPr lang="en-US" sz="2400" b="1" u="sng" dirty="0" smtClean="0">
                <a:solidFill>
                  <a:srgbClr val="0000FF"/>
                </a:solidFill>
                <a:latin typeface="Cambria" panose="02040503050406030204" pitchFamily="18" charset="0"/>
                <a:ea typeface="Times New Roman" panose="02020603050405020304" pitchFamily="18" charset="0"/>
              </a:rPr>
              <a:t>God declares sinners “righteous” through faith in </a:t>
            </a:r>
          </a:p>
          <a:p>
            <a:pPr marR="0">
              <a:lnSpc>
                <a:spcPct val="80000"/>
              </a:lnSpc>
              <a:spcBef>
                <a:spcPts val="0"/>
              </a:spcBef>
              <a:spcAft>
                <a:spcPts val="0"/>
              </a:spcAft>
            </a:pPr>
            <a:r>
              <a:rPr lang="en-US" sz="2400" b="1" dirty="0">
                <a:solidFill>
                  <a:srgbClr val="0000FF"/>
                </a:solidFill>
                <a:latin typeface="Cambria" panose="02040503050406030204" pitchFamily="18" charset="0"/>
                <a:ea typeface="Times New Roman" panose="02020603050405020304" pitchFamily="18" charset="0"/>
              </a:rPr>
              <a:t> </a:t>
            </a:r>
            <a:r>
              <a:rPr lang="en-US" sz="2400" b="1" dirty="0" smtClean="0">
                <a:solidFill>
                  <a:srgbClr val="0000FF"/>
                </a:solidFill>
                <a:latin typeface="Cambria" panose="02040503050406030204" pitchFamily="18" charset="0"/>
                <a:ea typeface="Times New Roman" panose="02020603050405020304" pitchFamily="18" charset="0"/>
              </a:rPr>
              <a:t>                    </a:t>
            </a:r>
            <a:r>
              <a:rPr lang="en-US" sz="2400" b="1" u="sng" dirty="0" smtClean="0">
                <a:solidFill>
                  <a:srgbClr val="0000FF"/>
                </a:solidFill>
                <a:latin typeface="Cambria" panose="02040503050406030204" pitchFamily="18" charset="0"/>
                <a:ea typeface="Times New Roman" panose="02020603050405020304" pitchFamily="18" charset="0"/>
              </a:rPr>
              <a:t>Jesus Christ.</a:t>
            </a:r>
            <a:endParaRPr lang="en-US" sz="2400" b="1" u="sng" dirty="0">
              <a:solidFill>
                <a:srgbClr val="0000FF"/>
              </a:solidFill>
              <a:effectLst/>
              <a:latin typeface="Times New Roman" panose="02020603050405020304" pitchFamily="18" charset="0"/>
              <a:ea typeface="Times New Roman" panose="02020603050405020304" pitchFamily="18" charset="0"/>
            </a:endParaRPr>
          </a:p>
        </p:txBody>
      </p:sp>
      <p:sp>
        <p:nvSpPr>
          <p:cNvPr id="8" name="TextBox 7"/>
          <p:cNvSpPr txBox="1"/>
          <p:nvPr/>
        </p:nvSpPr>
        <p:spPr>
          <a:xfrm>
            <a:off x="5791200" y="1062335"/>
            <a:ext cx="3124200" cy="461665"/>
          </a:xfrm>
          <a:prstGeom prst="rect">
            <a:avLst/>
          </a:prstGeom>
          <a:noFill/>
        </p:spPr>
        <p:txBody>
          <a:bodyPr wrap="square" rtlCol="0">
            <a:spAutoFit/>
          </a:bodyPr>
          <a:lstStyle/>
          <a:p>
            <a:r>
              <a:rPr lang="en-US" sz="2400" dirty="0">
                <a:solidFill>
                  <a:srgbClr val="C00000"/>
                </a:solidFill>
              </a:rPr>
              <a:t>f</a:t>
            </a:r>
            <a:r>
              <a:rPr lang="en-US" sz="2400" dirty="0" smtClean="0">
                <a:solidFill>
                  <a:srgbClr val="C00000"/>
                </a:solidFill>
              </a:rPr>
              <a:t>aith in Jesus Christ.</a:t>
            </a:r>
            <a:endParaRPr lang="en-US" sz="2400" dirty="0">
              <a:solidFill>
                <a:srgbClr val="C00000"/>
              </a:solidFill>
            </a:endParaRPr>
          </a:p>
        </p:txBody>
      </p:sp>
    </p:spTree>
    <p:extLst>
      <p:ext uri="{BB962C8B-B14F-4D97-AF65-F5344CB8AC3E}">
        <p14:creationId xmlns:p14="http://schemas.microsoft.com/office/powerpoint/2010/main" val="301806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3" end="1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7" name="Rectangle 3"/>
          <p:cNvSpPr>
            <a:spLocks noGrp="1" noChangeArrowheads="1"/>
          </p:cNvSpPr>
          <p:nvPr>
            <p:ph idx="1"/>
          </p:nvPr>
        </p:nvSpPr>
        <p:spPr/>
        <p:txBody>
          <a:bodyPr/>
          <a:lstStyle/>
          <a:p>
            <a:pPr marL="0" indent="0">
              <a:buNone/>
            </a:pPr>
            <a:r>
              <a:rPr lang="en-US" altLang="en-US" dirty="0" smtClean="0"/>
              <a:t>    </a:t>
            </a:r>
          </a:p>
        </p:txBody>
      </p:sp>
      <p:pic>
        <p:nvPicPr>
          <p:cNvPr id="410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60413"/>
            <a:ext cx="4953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2549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4067">
                                            <p:txEl>
                                              <p:pRg st="0" end="0"/>
                                            </p:txEl>
                                          </p:spTgt>
                                        </p:tgtEl>
                                        <p:attrNameLst>
                                          <p:attrName>style.visibility</p:attrName>
                                        </p:attrNameLst>
                                      </p:cBhvr>
                                      <p:to>
                                        <p:strVal val="visible"/>
                                      </p:to>
                                    </p:set>
                                    <p:animEffect transition="in" filter="blinds(horizontal)">
                                      <p:cBhvr>
                                        <p:cTn id="7" dur="500"/>
                                        <p:tgtEl>
                                          <p:spTgt spid="3440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762000"/>
            <a:ext cx="8229600" cy="1295400"/>
          </a:xfrm>
        </p:spPr>
        <p:txBody>
          <a:bodyPr/>
          <a:lstStyle/>
          <a:p>
            <a:pPr eaLnBrk="1" fontAlgn="auto" hangingPunct="1">
              <a:spcAft>
                <a:spcPts val="0"/>
              </a:spcAft>
              <a:defRPr/>
            </a:pPr>
            <a:r>
              <a:rPr lang="en-US" altLang="en-US" b="1" dirty="0" smtClean="0"/>
              <a:t>“Being Right with God”</a:t>
            </a:r>
            <a:br>
              <a:rPr lang="en-US" altLang="en-US" b="1" dirty="0" smtClean="0"/>
            </a:br>
            <a:r>
              <a:rPr lang="en-US" altLang="en-US" sz="4000" b="1" dirty="0"/>
              <a:t>Romans </a:t>
            </a:r>
            <a:r>
              <a:rPr lang="en-US" altLang="en-US" sz="4000" b="1" dirty="0" smtClean="0"/>
              <a:t>1-7</a:t>
            </a:r>
            <a:endParaRPr lang="en-US" altLang="en-US" b="1" dirty="0" smtClean="0"/>
          </a:p>
        </p:txBody>
      </p:sp>
      <p:sp>
        <p:nvSpPr>
          <p:cNvPr id="344067" name="Rectangle 3"/>
          <p:cNvSpPr>
            <a:spLocks noGrp="1" noChangeArrowheads="1"/>
          </p:cNvSpPr>
          <p:nvPr>
            <p:ph idx="1"/>
          </p:nvPr>
        </p:nvSpPr>
        <p:spPr>
          <a:xfrm>
            <a:off x="838200" y="2286000"/>
            <a:ext cx="8153400" cy="3840163"/>
          </a:xfrm>
        </p:spPr>
        <p:txBody>
          <a:bodyPr rtlCol="0">
            <a:normAutofit/>
          </a:bodyPr>
          <a:lstStyle/>
          <a:p>
            <a:pPr eaLnBrk="1" fontAlgn="auto" hangingPunct="1">
              <a:lnSpc>
                <a:spcPct val="80000"/>
              </a:lnSpc>
              <a:spcAft>
                <a:spcPts val="0"/>
              </a:spcAft>
              <a:buFont typeface="Arial" charset="0"/>
              <a:buChar char="•"/>
              <a:defRPr/>
            </a:pPr>
            <a:r>
              <a:rPr lang="en-US" altLang="en-US" b="1" dirty="0" smtClean="0">
                <a:solidFill>
                  <a:schemeClr val="tx1"/>
                </a:solidFill>
              </a:rPr>
              <a:t>1:1-3:20   The Verdict: </a:t>
            </a:r>
            <a:r>
              <a:rPr lang="en-US" altLang="en-US" b="1" dirty="0" smtClean="0">
                <a:solidFill>
                  <a:srgbClr val="0000FF"/>
                </a:solidFill>
              </a:rPr>
              <a:t>Guilty</a:t>
            </a:r>
            <a:r>
              <a:rPr lang="en-US" altLang="en-US" b="1" dirty="0" smtClean="0">
                <a:solidFill>
                  <a:schemeClr val="tx1"/>
                </a:solidFill>
              </a:rPr>
              <a:t> </a:t>
            </a:r>
          </a:p>
          <a:p>
            <a:pPr eaLnBrk="1" fontAlgn="auto" hangingPunct="1">
              <a:lnSpc>
                <a:spcPct val="80000"/>
              </a:lnSpc>
              <a:spcAft>
                <a:spcPts val="0"/>
              </a:spcAft>
              <a:buFont typeface="Arial" charset="0"/>
              <a:buChar char="•"/>
              <a:defRPr/>
            </a:pPr>
            <a:r>
              <a:rPr lang="en-US" altLang="en-US" b="1" dirty="0" smtClean="0">
                <a:solidFill>
                  <a:schemeClr val="tx1"/>
                </a:solidFill>
              </a:rPr>
              <a:t>3:21-7:13 The Gift: </a:t>
            </a:r>
            <a:r>
              <a:rPr lang="en-US" altLang="en-US" b="1" dirty="0" smtClean="0">
                <a:solidFill>
                  <a:srgbClr val="0000FF"/>
                </a:solidFill>
              </a:rPr>
              <a:t>Righteousness/Jesus/Eternal Life</a:t>
            </a:r>
          </a:p>
          <a:p>
            <a:pPr eaLnBrk="1" fontAlgn="auto" hangingPunct="1">
              <a:lnSpc>
                <a:spcPct val="80000"/>
              </a:lnSpc>
              <a:spcAft>
                <a:spcPts val="0"/>
              </a:spcAft>
              <a:buFont typeface="Arial" charset="0"/>
              <a:buChar char="•"/>
              <a:defRPr/>
            </a:pPr>
            <a:r>
              <a:rPr lang="en-US" altLang="en-US" b="1" dirty="0" smtClean="0">
                <a:solidFill>
                  <a:schemeClr val="tx1"/>
                </a:solidFill>
              </a:rPr>
              <a:t>7:14-7:25 The Conflict</a:t>
            </a:r>
          </a:p>
          <a:p>
            <a:pPr marL="0" indent="0" eaLnBrk="1" fontAlgn="auto" hangingPunct="1">
              <a:lnSpc>
                <a:spcPct val="80000"/>
              </a:lnSpc>
              <a:spcAft>
                <a:spcPts val="0"/>
              </a:spcAft>
              <a:buFont typeface="Arial" panose="020B0604020202020204" pitchFamily="34" charset="0"/>
              <a:buNone/>
              <a:defRPr/>
            </a:pPr>
            <a:endParaRPr lang="en-US" altLang="en-US" sz="1400" b="1" dirty="0" smtClean="0">
              <a:solidFill>
                <a:schemeClr val="tx1"/>
              </a:solidFill>
            </a:endParaRP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eaLnBrk="1" fontAlgn="auto" hangingPunct="1">
              <a:lnSpc>
                <a:spcPct val="80000"/>
              </a:lnSpc>
              <a:spcAft>
                <a:spcPts val="0"/>
              </a:spcAft>
              <a:buFont typeface="Wingdings" pitchFamily="2" charset="2"/>
              <a:buNone/>
              <a:defRPr/>
            </a:pPr>
            <a:r>
              <a:rPr lang="en-US" altLang="en-US" sz="2000" b="1" dirty="0" smtClean="0">
                <a:solidFill>
                  <a:schemeClr val="tx1"/>
                </a:solidFill>
              </a:rPr>
              <a:t>    </a:t>
            </a:r>
          </a:p>
        </p:txBody>
      </p:sp>
    </p:spTree>
    <p:extLst>
      <p:ext uri="{BB962C8B-B14F-4D97-AF65-F5344CB8AC3E}">
        <p14:creationId xmlns:p14="http://schemas.microsoft.com/office/powerpoint/2010/main" val="97328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44067">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991600" cy="2776145"/>
          </a:xfrm>
          <a:prstGeom prst="rect">
            <a:avLst/>
          </a:prstGeom>
          <a:noFill/>
        </p:spPr>
        <p:txBody>
          <a:bodyPr wrap="square" rtlCol="0">
            <a:spAutoFit/>
          </a:bodyPr>
          <a:lstStyle/>
          <a:p>
            <a:pPr marL="228600" marR="0">
              <a:lnSpc>
                <a:spcPct val="80000"/>
              </a:lnSpc>
              <a:spcBef>
                <a:spcPts val="0"/>
              </a:spcBef>
              <a:spcAft>
                <a:spcPts val="0"/>
              </a:spcAft>
            </a:pPr>
            <a:r>
              <a:rPr lang="en-US" b="1" dirty="0" smtClean="0">
                <a:solidFill>
                  <a:srgbClr val="000000"/>
                </a:solidFill>
                <a:latin typeface="Cambria" panose="02040503050406030204" pitchFamily="18" charset="0"/>
                <a:ea typeface="Times New Roman" panose="02020603050405020304" pitchFamily="18" charset="0"/>
              </a:rPr>
              <a:t>III. </a:t>
            </a:r>
            <a:r>
              <a:rPr lang="en-US" b="1" u="sng" dirty="0" smtClean="0">
                <a:solidFill>
                  <a:srgbClr val="000000"/>
                </a:solidFill>
                <a:latin typeface="Cambria" panose="02040503050406030204" pitchFamily="18" charset="0"/>
                <a:ea typeface="Times New Roman" panose="02020603050405020304" pitchFamily="18" charset="0"/>
              </a:rPr>
              <a:t>The Conflict </a:t>
            </a:r>
            <a:r>
              <a:rPr lang="en-US" b="1" u="sng" dirty="0">
                <a:solidFill>
                  <a:srgbClr val="000000"/>
                </a:solidFill>
                <a:latin typeface="Cambria" panose="02040503050406030204" pitchFamily="18" charset="0"/>
                <a:ea typeface="Times New Roman" panose="02020603050405020304" pitchFamily="18" charset="0"/>
              </a:rPr>
              <a:t>- </a:t>
            </a:r>
            <a:r>
              <a:rPr lang="en-US" b="1" u="sng" dirty="0" smtClean="0">
                <a:solidFill>
                  <a:srgbClr val="000000"/>
                </a:solidFill>
                <a:latin typeface="Cambria" panose="02040503050406030204" pitchFamily="18" charset="0"/>
                <a:ea typeface="Times New Roman" panose="02020603050405020304" pitchFamily="18" charset="0"/>
              </a:rPr>
              <a:t>7:14-7:25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ct val="80000"/>
              </a:lnSpc>
              <a:spcBef>
                <a:spcPts val="0"/>
              </a:spcBef>
              <a:spcAft>
                <a:spcPts val="0"/>
              </a:spcAft>
              <a:buFont typeface="Courier New" panose="02070309020205020404" pitchFamily="49" charset="0"/>
              <a:buChar char="+"/>
            </a:pPr>
            <a:r>
              <a:rPr lang="en-US" sz="28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Believers _____________________ with the flesh.</a:t>
            </a:r>
          </a:p>
          <a:p>
            <a:pPr marL="342900" marR="0" lvl="0" indent="-342900">
              <a:lnSpc>
                <a:spcPct val="80000"/>
              </a:lnSpc>
              <a:spcBef>
                <a:spcPts val="0"/>
              </a:spcBef>
              <a:spcAft>
                <a:spcPts val="0"/>
              </a:spcAft>
              <a:buFont typeface="Courier New" panose="02070309020205020404" pitchFamily="49" charset="0"/>
              <a:buChar char="+"/>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a:t>
            </a:r>
          </a:p>
          <a:p>
            <a:pPr marR="0" lvl="0">
              <a:lnSpc>
                <a:spcPct val="80000"/>
              </a:lnSpc>
              <a:spcBef>
                <a:spcPts val="0"/>
              </a:spcBef>
              <a:spcAft>
                <a:spcPts val="0"/>
              </a:spcAft>
            </a:pPr>
            <a:r>
              <a:rPr lang="en-US" sz="2400" b="1" dirty="0" smtClean="0">
                <a:solidFill>
                  <a:srgbClr val="0000FF"/>
                </a:solidFill>
                <a:latin typeface="Cambria" panose="02040503050406030204" pitchFamily="18" charset="0"/>
                <a:ea typeface="Times New Roman" panose="02020603050405020304" pitchFamily="18" charset="0"/>
              </a:rPr>
              <a:t>Principle: ___________________________________________________________</a:t>
            </a:r>
          </a:p>
          <a:p>
            <a:pPr marR="0" lvl="0">
              <a:lnSpc>
                <a:spcPct val="80000"/>
              </a:lnSpc>
              <a:spcBef>
                <a:spcPts val="0"/>
              </a:spcBef>
              <a:spcAft>
                <a:spcPts val="0"/>
              </a:spcAft>
            </a:pPr>
            <a:r>
              <a:rPr lang="en-US" sz="2400" b="1" dirty="0">
                <a:solidFill>
                  <a:srgbClr val="0000FF"/>
                </a:solidFill>
                <a:latin typeface="Cambria" panose="02040503050406030204" pitchFamily="18" charset="0"/>
                <a:ea typeface="Times New Roman" panose="02020603050405020304" pitchFamily="18" charset="0"/>
              </a:rPr>
              <a:t> </a:t>
            </a:r>
            <a:r>
              <a:rPr lang="en-US" sz="2400" b="1" dirty="0" smtClean="0">
                <a:solidFill>
                  <a:srgbClr val="0000FF"/>
                </a:solidFill>
                <a:latin typeface="Cambria" panose="02040503050406030204" pitchFamily="18" charset="0"/>
                <a:ea typeface="Times New Roman" panose="02020603050405020304" pitchFamily="18" charset="0"/>
              </a:rPr>
              <a:t>     </a:t>
            </a: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a:t>
            </a:r>
            <a:endParaRPr lang="en-US" sz="2400" b="1" dirty="0" smtClean="0">
              <a:latin typeface="Times New Roman" panose="02020603050405020304" pitchFamily="18" charset="0"/>
              <a:ea typeface="Times New Roman" panose="02020603050405020304" pitchFamily="18" charset="0"/>
            </a:endParaRPr>
          </a:p>
        </p:txBody>
      </p:sp>
      <p:sp>
        <p:nvSpPr>
          <p:cNvPr id="3" name="TextBox 2"/>
          <p:cNvSpPr txBox="1"/>
          <p:nvPr/>
        </p:nvSpPr>
        <p:spPr>
          <a:xfrm>
            <a:off x="2819400" y="990600"/>
            <a:ext cx="2362200" cy="523220"/>
          </a:xfrm>
          <a:prstGeom prst="rect">
            <a:avLst/>
          </a:prstGeom>
          <a:noFill/>
        </p:spPr>
        <p:txBody>
          <a:bodyPr wrap="square" rtlCol="0">
            <a:spAutoFit/>
          </a:bodyPr>
          <a:lstStyle/>
          <a:p>
            <a:r>
              <a:rPr lang="en-US" sz="2800" dirty="0" smtClean="0">
                <a:solidFill>
                  <a:srgbClr val="C00000"/>
                </a:solidFill>
              </a:rPr>
              <a:t>battle</a:t>
            </a:r>
            <a:endParaRPr lang="en-US" sz="2800" dirty="0">
              <a:solidFill>
                <a:srgbClr val="C00000"/>
              </a:solidFill>
            </a:endParaRPr>
          </a:p>
        </p:txBody>
      </p:sp>
    </p:spTree>
    <p:extLst>
      <p:ext uri="{BB962C8B-B14F-4D97-AF65-F5344CB8AC3E}">
        <p14:creationId xmlns:p14="http://schemas.microsoft.com/office/powerpoint/2010/main" val="278465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1200" dirty="0" smtClean="0"/>
              <a:t>14 </a:t>
            </a:r>
            <a:r>
              <a:rPr lang="en-US" sz="2000" dirty="0" smtClean="0"/>
              <a:t>“</a:t>
            </a:r>
            <a:r>
              <a:rPr lang="en-US" sz="2000" dirty="0" smtClean="0"/>
              <a:t>For </a:t>
            </a:r>
            <a:r>
              <a:rPr lang="en-US" sz="2000" dirty="0"/>
              <a:t>we know that the law is spiritual, but I am of the flesh, sold under sin. </a:t>
            </a:r>
            <a:r>
              <a:rPr lang="en-US" sz="2000" baseline="30000" dirty="0"/>
              <a:t>15 </a:t>
            </a:r>
            <a:r>
              <a:rPr lang="en-US" sz="2000" dirty="0"/>
              <a:t>For I do not understand my own actions. For I do not do what I want, but I do the very thing I hate</a:t>
            </a:r>
            <a:r>
              <a:rPr lang="en-US" sz="2000" dirty="0" smtClean="0"/>
              <a:t>.”</a:t>
            </a:r>
            <a:r>
              <a:rPr lang="en-US" sz="2000" dirty="0" smtClean="0"/>
              <a:t> </a:t>
            </a:r>
            <a:endParaRPr lang="en-US" sz="2000" dirty="0" smtClean="0"/>
          </a:p>
          <a:p>
            <a:pPr marL="0" indent="0">
              <a:buNone/>
            </a:pPr>
            <a:endParaRPr lang="en-US" sz="1200" dirty="0"/>
          </a:p>
          <a:p>
            <a:pPr marL="0" indent="0">
              <a:buNone/>
            </a:pPr>
            <a:r>
              <a:rPr lang="en-US" sz="1200" dirty="0"/>
              <a:t>18</a:t>
            </a:r>
            <a:r>
              <a:rPr lang="en-US" sz="2000" dirty="0"/>
              <a:t> </a:t>
            </a:r>
            <a:r>
              <a:rPr lang="en-US" sz="2000" dirty="0" smtClean="0"/>
              <a:t>“</a:t>
            </a:r>
            <a:r>
              <a:rPr lang="en-US" sz="2000" dirty="0"/>
              <a:t>For I know that nothing good dwells in me, that is, in my flesh. For I have the desire to do what is right, but not the ability to carry it out. </a:t>
            </a:r>
            <a:r>
              <a:rPr lang="en-US" sz="2000" baseline="30000" dirty="0"/>
              <a:t>19 </a:t>
            </a:r>
            <a:r>
              <a:rPr lang="en-US" sz="2000" dirty="0"/>
              <a:t>For I do not do the good I want, but the evil I do not want is what I keep on doing</a:t>
            </a:r>
            <a:r>
              <a:rPr lang="en-US" sz="2000" dirty="0" smtClean="0"/>
              <a:t>.</a:t>
            </a:r>
            <a:r>
              <a:rPr lang="en-US" sz="2000" dirty="0" smtClean="0"/>
              <a:t>” </a:t>
            </a:r>
            <a:endParaRPr lang="en-US" sz="2000" dirty="0"/>
          </a:p>
          <a:p>
            <a:pPr marL="0" indent="0">
              <a:buNone/>
            </a:pPr>
            <a:endParaRPr lang="en-US" sz="1200" dirty="0" smtClean="0"/>
          </a:p>
          <a:p>
            <a:pPr marL="0" indent="0">
              <a:buNone/>
            </a:pPr>
            <a:r>
              <a:rPr lang="en-US" sz="1200" dirty="0" smtClean="0"/>
              <a:t>21 </a:t>
            </a:r>
            <a:r>
              <a:rPr lang="en-US" sz="2000" dirty="0" smtClean="0"/>
              <a:t>“</a:t>
            </a:r>
            <a:r>
              <a:rPr lang="en-US" sz="2000" baseline="30000" dirty="0"/>
              <a:t> </a:t>
            </a:r>
            <a:r>
              <a:rPr lang="en-US" sz="2000" dirty="0"/>
              <a:t>So I find it to be a law that when I want to do right, evil lies close at hand. </a:t>
            </a:r>
            <a:r>
              <a:rPr lang="en-US" sz="2000" baseline="30000" dirty="0"/>
              <a:t>22 </a:t>
            </a:r>
            <a:r>
              <a:rPr lang="en-US" sz="2000" dirty="0"/>
              <a:t>For I delight in the law of God, in my inner being, </a:t>
            </a:r>
            <a:r>
              <a:rPr lang="en-US" sz="2000" baseline="30000" dirty="0"/>
              <a:t>23 </a:t>
            </a:r>
            <a:r>
              <a:rPr lang="en-US" sz="2000" dirty="0"/>
              <a:t>but I see in my members another law waging war against the law of my mind and making me captive to the law of sin that dwells in my members. </a:t>
            </a:r>
            <a:r>
              <a:rPr lang="en-US" sz="2000" baseline="30000" dirty="0"/>
              <a:t>24 </a:t>
            </a:r>
            <a:r>
              <a:rPr lang="en-US" sz="2000" dirty="0"/>
              <a:t>Wretched man that I am! Who will deliver me from this body of death</a:t>
            </a:r>
            <a:r>
              <a:rPr lang="en-US" sz="2000" dirty="0" smtClean="0"/>
              <a:t>?</a:t>
            </a:r>
            <a:endParaRPr lang="en-US" sz="2000" dirty="0"/>
          </a:p>
          <a:p>
            <a:pPr marL="0" indent="0">
              <a:buNone/>
            </a:pPr>
            <a:endParaRPr lang="en-US" sz="1200" dirty="0" smtClean="0"/>
          </a:p>
          <a:p>
            <a:pPr marL="0" indent="0">
              <a:buNone/>
            </a:pPr>
            <a:r>
              <a:rPr lang="en-US" sz="2000" baseline="30000" dirty="0" smtClean="0"/>
              <a:t>25</a:t>
            </a:r>
            <a:r>
              <a:rPr lang="en-US" sz="2000" dirty="0" smtClean="0"/>
              <a:t> </a:t>
            </a:r>
            <a:r>
              <a:rPr lang="en-US" sz="2000" dirty="0"/>
              <a:t>Thanks be to God through Jesus Christ our Lord</a:t>
            </a:r>
            <a:r>
              <a:rPr lang="en-US" sz="2000" dirty="0" smtClean="0"/>
              <a:t>!” </a:t>
            </a:r>
            <a:endParaRPr lang="en-US" sz="2000" dirty="0" smtClean="0"/>
          </a:p>
          <a:p>
            <a:pPr marL="0" indent="0">
              <a:buNone/>
            </a:pPr>
            <a:endParaRPr lang="en-US" sz="2000" dirty="0"/>
          </a:p>
          <a:p>
            <a:pPr marL="0" indent="0">
              <a:buNone/>
            </a:pPr>
            <a:r>
              <a:rPr lang="en-US" sz="2000" dirty="0" smtClean="0"/>
              <a:t>Romans 7:14-15, 18-19, 21-25 </a:t>
            </a:r>
            <a:r>
              <a:rPr lang="en-US" sz="2000" dirty="0" smtClean="0"/>
              <a:t>ESV</a:t>
            </a:r>
            <a:endParaRPr lang="en-US" sz="2000" dirty="0"/>
          </a:p>
        </p:txBody>
      </p:sp>
    </p:spTree>
    <p:extLst>
      <p:ext uri="{BB962C8B-B14F-4D97-AF65-F5344CB8AC3E}">
        <p14:creationId xmlns:p14="http://schemas.microsoft.com/office/powerpoint/2010/main" val="31853826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5745163"/>
          </a:xfrm>
        </p:spPr>
        <p:txBody>
          <a:bodyPr/>
          <a:lstStyle/>
          <a:p>
            <a:pPr marL="0" indent="0" algn="ctr">
              <a:buNone/>
            </a:pPr>
            <a:r>
              <a:rPr lang="en-US" sz="3200" dirty="0" smtClean="0"/>
              <a:t>“Praise </a:t>
            </a:r>
            <a:r>
              <a:rPr lang="en-US" sz="3200" dirty="0"/>
              <a:t>God for the war within! </a:t>
            </a:r>
            <a:endParaRPr lang="en-US" sz="3200" dirty="0" smtClean="0"/>
          </a:p>
          <a:p>
            <a:pPr marL="0" indent="0" algn="ctr">
              <a:buNone/>
            </a:pPr>
            <a:r>
              <a:rPr lang="en-US" sz="3200" dirty="0" smtClean="0"/>
              <a:t>Serenity </a:t>
            </a:r>
            <a:r>
              <a:rPr lang="en-US" sz="3200" dirty="0"/>
              <a:t>in sin is </a:t>
            </a:r>
            <a:r>
              <a:rPr lang="en-US" sz="3200" dirty="0" smtClean="0"/>
              <a:t>death.”  </a:t>
            </a:r>
          </a:p>
          <a:p>
            <a:pPr marL="0" indent="0" algn="ctr">
              <a:buNone/>
            </a:pPr>
            <a:r>
              <a:rPr lang="en-US" sz="3200" dirty="0" smtClean="0"/>
              <a:t>John Piper</a:t>
            </a:r>
            <a:endParaRPr lang="en-US" sz="4800" dirty="0"/>
          </a:p>
        </p:txBody>
      </p:sp>
    </p:spTree>
    <p:extLst>
      <p:ext uri="{BB962C8B-B14F-4D97-AF65-F5344CB8AC3E}">
        <p14:creationId xmlns:p14="http://schemas.microsoft.com/office/powerpoint/2010/main" val="377953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762000"/>
            <a:ext cx="8229600" cy="1295400"/>
          </a:xfrm>
        </p:spPr>
        <p:txBody>
          <a:bodyPr/>
          <a:lstStyle/>
          <a:p>
            <a:pPr eaLnBrk="1" fontAlgn="auto" hangingPunct="1">
              <a:spcAft>
                <a:spcPts val="0"/>
              </a:spcAft>
              <a:defRPr/>
            </a:pPr>
            <a:r>
              <a:rPr lang="en-US" altLang="en-US" b="1" dirty="0" smtClean="0"/>
              <a:t>“Being Right with God”</a:t>
            </a:r>
            <a:br>
              <a:rPr lang="en-US" altLang="en-US" b="1" dirty="0" smtClean="0"/>
            </a:br>
            <a:r>
              <a:rPr lang="en-US" altLang="en-US" sz="4000" b="1" dirty="0"/>
              <a:t>Romans </a:t>
            </a:r>
            <a:r>
              <a:rPr lang="en-US" altLang="en-US" sz="4000" b="1" dirty="0" smtClean="0"/>
              <a:t>1-7</a:t>
            </a:r>
            <a:endParaRPr lang="en-US" altLang="en-US" b="1" dirty="0" smtClean="0"/>
          </a:p>
        </p:txBody>
      </p:sp>
      <p:sp>
        <p:nvSpPr>
          <p:cNvPr id="344067" name="Rectangle 3"/>
          <p:cNvSpPr>
            <a:spLocks noGrp="1" noChangeArrowheads="1"/>
          </p:cNvSpPr>
          <p:nvPr>
            <p:ph idx="1"/>
          </p:nvPr>
        </p:nvSpPr>
        <p:spPr>
          <a:xfrm>
            <a:off x="838200" y="2286000"/>
            <a:ext cx="7848600" cy="3840163"/>
          </a:xfrm>
        </p:spPr>
        <p:txBody>
          <a:bodyPr rtlCol="0">
            <a:normAutofit/>
          </a:bodyPr>
          <a:lstStyle/>
          <a:p>
            <a:pPr eaLnBrk="1" fontAlgn="auto" hangingPunct="1">
              <a:lnSpc>
                <a:spcPct val="80000"/>
              </a:lnSpc>
              <a:spcAft>
                <a:spcPts val="0"/>
              </a:spcAft>
              <a:buFont typeface="Arial" charset="0"/>
              <a:buChar char="•"/>
              <a:defRPr/>
            </a:pPr>
            <a:r>
              <a:rPr lang="en-US" altLang="en-US" sz="3600" b="1" dirty="0" smtClean="0">
                <a:solidFill>
                  <a:schemeClr val="tx1"/>
                </a:solidFill>
              </a:rPr>
              <a:t>1:1-3:20   The Verdict </a:t>
            </a:r>
          </a:p>
          <a:p>
            <a:pPr eaLnBrk="1" fontAlgn="auto" hangingPunct="1">
              <a:lnSpc>
                <a:spcPct val="80000"/>
              </a:lnSpc>
              <a:spcAft>
                <a:spcPts val="0"/>
              </a:spcAft>
              <a:buFont typeface="Arial" charset="0"/>
              <a:buChar char="•"/>
              <a:defRPr/>
            </a:pPr>
            <a:r>
              <a:rPr lang="en-US" altLang="en-US" sz="3600" b="1" dirty="0" smtClean="0">
                <a:solidFill>
                  <a:schemeClr val="tx1"/>
                </a:solidFill>
              </a:rPr>
              <a:t>3:21-7:13 The Gift </a:t>
            </a:r>
          </a:p>
          <a:p>
            <a:pPr eaLnBrk="1" fontAlgn="auto" hangingPunct="1">
              <a:lnSpc>
                <a:spcPct val="80000"/>
              </a:lnSpc>
              <a:spcAft>
                <a:spcPts val="0"/>
              </a:spcAft>
              <a:buFont typeface="Arial" charset="0"/>
              <a:buChar char="•"/>
              <a:defRPr/>
            </a:pPr>
            <a:r>
              <a:rPr lang="en-US" altLang="en-US" sz="3600" b="1" dirty="0" smtClean="0">
                <a:solidFill>
                  <a:schemeClr val="tx1"/>
                </a:solidFill>
              </a:rPr>
              <a:t>7:14-7:25 The Conflict</a:t>
            </a: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eaLnBrk="1" fontAlgn="auto" hangingPunct="1">
              <a:lnSpc>
                <a:spcPct val="80000"/>
              </a:lnSpc>
              <a:spcAft>
                <a:spcPts val="0"/>
              </a:spcAft>
              <a:buFont typeface="Wingdings" pitchFamily="2" charset="2"/>
              <a:buNone/>
              <a:defRPr/>
            </a:pPr>
            <a:r>
              <a:rPr lang="en-US" altLang="en-US" sz="2000" b="1" dirty="0" smtClean="0">
                <a:solidFill>
                  <a:schemeClr val="tx1"/>
                </a:solidFill>
              </a:rPr>
              <a:t>    </a:t>
            </a:r>
          </a:p>
        </p:txBody>
      </p:sp>
    </p:spTree>
    <p:extLst>
      <p:ext uri="{BB962C8B-B14F-4D97-AF65-F5344CB8AC3E}">
        <p14:creationId xmlns:p14="http://schemas.microsoft.com/office/powerpoint/2010/main" val="16976893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8229600" cy="4297363"/>
          </a:xfrm>
        </p:spPr>
        <p:txBody>
          <a:bodyPr/>
          <a:lstStyle/>
          <a:p>
            <a:pPr marL="0" indent="0" algn="ctr">
              <a:buNone/>
            </a:pPr>
            <a:r>
              <a:rPr lang="en-US" sz="3200" baseline="30000" dirty="0" smtClean="0"/>
              <a:t>“</a:t>
            </a:r>
            <a:r>
              <a:rPr lang="en-US" sz="3200" dirty="0" smtClean="0"/>
              <a:t>Thanks </a:t>
            </a:r>
            <a:r>
              <a:rPr lang="en-US" sz="3200" dirty="0"/>
              <a:t>be to </a:t>
            </a:r>
            <a:r>
              <a:rPr lang="en-US" sz="3200" dirty="0" smtClean="0"/>
              <a:t>God through </a:t>
            </a:r>
            <a:r>
              <a:rPr lang="en-US" sz="3200" dirty="0"/>
              <a:t>Jesus Christ our Lord</a:t>
            </a:r>
            <a:r>
              <a:rPr lang="en-US" sz="3200" dirty="0" smtClean="0"/>
              <a:t>!” </a:t>
            </a:r>
          </a:p>
          <a:p>
            <a:pPr marL="0" indent="0" algn="ctr">
              <a:buNone/>
            </a:pPr>
            <a:r>
              <a:rPr lang="en-US" sz="2800" dirty="0" smtClean="0"/>
              <a:t>Romans 7:25</a:t>
            </a:r>
            <a:endParaRPr lang="en-US" sz="2800" dirty="0"/>
          </a:p>
        </p:txBody>
      </p:sp>
    </p:spTree>
    <p:extLst>
      <p:ext uri="{BB962C8B-B14F-4D97-AF65-F5344CB8AC3E}">
        <p14:creationId xmlns:p14="http://schemas.microsoft.com/office/powerpoint/2010/main" val="32113313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991600" cy="2480679"/>
          </a:xfrm>
          <a:prstGeom prst="rect">
            <a:avLst/>
          </a:prstGeom>
          <a:noFill/>
        </p:spPr>
        <p:txBody>
          <a:bodyPr wrap="square" rtlCol="0">
            <a:spAutoFit/>
          </a:bodyPr>
          <a:lstStyle/>
          <a:p>
            <a:pPr marL="228600" marR="0">
              <a:lnSpc>
                <a:spcPct val="80000"/>
              </a:lnSpc>
              <a:spcBef>
                <a:spcPts val="0"/>
              </a:spcBef>
              <a:spcAft>
                <a:spcPts val="0"/>
              </a:spcAft>
            </a:pPr>
            <a:r>
              <a:rPr lang="en-US" b="1" dirty="0" smtClean="0">
                <a:solidFill>
                  <a:srgbClr val="000000"/>
                </a:solidFill>
                <a:latin typeface="Cambria" panose="02040503050406030204" pitchFamily="18" charset="0"/>
                <a:ea typeface="Times New Roman" panose="02020603050405020304" pitchFamily="18" charset="0"/>
              </a:rPr>
              <a:t>III. </a:t>
            </a:r>
            <a:r>
              <a:rPr lang="en-US" b="1" u="sng" dirty="0" smtClean="0">
                <a:solidFill>
                  <a:srgbClr val="000000"/>
                </a:solidFill>
                <a:latin typeface="Cambria" panose="02040503050406030204" pitchFamily="18" charset="0"/>
                <a:ea typeface="Times New Roman" panose="02020603050405020304" pitchFamily="18" charset="0"/>
              </a:rPr>
              <a:t>The Conflict </a:t>
            </a:r>
            <a:r>
              <a:rPr lang="en-US" b="1" u="sng" dirty="0">
                <a:solidFill>
                  <a:srgbClr val="000000"/>
                </a:solidFill>
                <a:latin typeface="Cambria" panose="02040503050406030204" pitchFamily="18" charset="0"/>
                <a:ea typeface="Times New Roman" panose="02020603050405020304" pitchFamily="18" charset="0"/>
              </a:rPr>
              <a:t>- </a:t>
            </a:r>
            <a:r>
              <a:rPr lang="en-US" b="1" u="sng" dirty="0" smtClean="0">
                <a:solidFill>
                  <a:srgbClr val="000000"/>
                </a:solidFill>
                <a:latin typeface="Cambria" panose="02040503050406030204" pitchFamily="18" charset="0"/>
                <a:ea typeface="Times New Roman" panose="02020603050405020304" pitchFamily="18" charset="0"/>
              </a:rPr>
              <a:t>7:14-7:25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2400" dirty="0" smtClean="0">
              <a:effectLst/>
              <a:latin typeface="Times New Roman" panose="02020603050405020304" pitchFamily="18" charset="0"/>
              <a:ea typeface="Times New Roman" panose="02020603050405020304" pitchFamily="18" charset="0"/>
            </a:endParaRPr>
          </a:p>
          <a:p>
            <a:pPr marL="342900" marR="0" lvl="0" indent="-342900">
              <a:lnSpc>
                <a:spcPct val="80000"/>
              </a:lnSpc>
              <a:spcBef>
                <a:spcPts val="0"/>
              </a:spcBef>
              <a:spcAft>
                <a:spcPts val="0"/>
              </a:spcAft>
              <a:buFont typeface="Courier New" panose="02070309020205020404" pitchFamily="49" charset="0"/>
              <a:buChar char="+"/>
            </a:pPr>
            <a:r>
              <a:rPr lang="en-US" sz="28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Believers _____________________ with the flesh.</a:t>
            </a:r>
          </a:p>
          <a:p>
            <a:pPr marL="342900" marR="0" lvl="0" indent="-342900">
              <a:lnSpc>
                <a:spcPct val="80000"/>
              </a:lnSpc>
              <a:spcBef>
                <a:spcPts val="0"/>
              </a:spcBef>
              <a:spcAft>
                <a:spcPts val="0"/>
              </a:spcAft>
              <a:buFont typeface="Courier New" panose="02070309020205020404" pitchFamily="49" charset="0"/>
              <a:buChar char="+"/>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a:t>
            </a:r>
            <a:r>
              <a:rPr lang="en-US" sz="2400" b="1" dirty="0" smtClean="0">
                <a:solidFill>
                  <a:srgbClr val="0000FF"/>
                </a:solidFill>
                <a:latin typeface="Cambria" panose="02040503050406030204" pitchFamily="18" charset="0"/>
                <a:ea typeface="Times New Roman" panose="02020603050405020304" pitchFamily="18" charset="0"/>
              </a:rPr>
              <a:t>Principle: Jesus Christ is the answer for weary believers.</a:t>
            </a:r>
          </a:p>
          <a:p>
            <a:pPr marR="0" lvl="0">
              <a:lnSpc>
                <a:spcPct val="80000"/>
              </a:lnSpc>
              <a:spcBef>
                <a:spcPts val="0"/>
              </a:spcBef>
              <a:spcAft>
                <a:spcPts val="0"/>
              </a:spcAft>
            </a:pPr>
            <a:r>
              <a:rPr lang="en-US" sz="2400" b="1" dirty="0">
                <a:solidFill>
                  <a:srgbClr val="0000FF"/>
                </a:solidFill>
                <a:latin typeface="Cambria" panose="02040503050406030204" pitchFamily="18" charset="0"/>
                <a:ea typeface="Times New Roman" panose="02020603050405020304" pitchFamily="18" charset="0"/>
              </a:rPr>
              <a:t> </a:t>
            </a:r>
            <a:r>
              <a:rPr lang="en-US" sz="2400" b="1" dirty="0" smtClean="0">
                <a:solidFill>
                  <a:srgbClr val="0000FF"/>
                </a:solidFill>
                <a:latin typeface="Cambria" panose="02040503050406030204" pitchFamily="18" charset="0"/>
                <a:ea typeface="Times New Roman" panose="02020603050405020304" pitchFamily="18" charset="0"/>
              </a:rPr>
              <a:t>     </a:t>
            </a:r>
          </a:p>
          <a:p>
            <a:pPr marR="0" lvl="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      </a:t>
            </a:r>
            <a:endParaRPr lang="en-US" sz="2400" b="1" dirty="0" smtClean="0">
              <a:latin typeface="Times New Roman" panose="02020603050405020304" pitchFamily="18" charset="0"/>
              <a:ea typeface="Times New Roman" panose="02020603050405020304" pitchFamily="18" charset="0"/>
            </a:endParaRPr>
          </a:p>
        </p:txBody>
      </p:sp>
      <p:sp>
        <p:nvSpPr>
          <p:cNvPr id="3" name="TextBox 2"/>
          <p:cNvSpPr txBox="1"/>
          <p:nvPr/>
        </p:nvSpPr>
        <p:spPr>
          <a:xfrm>
            <a:off x="2743200" y="1000148"/>
            <a:ext cx="2362200" cy="523220"/>
          </a:xfrm>
          <a:prstGeom prst="rect">
            <a:avLst/>
          </a:prstGeom>
          <a:noFill/>
        </p:spPr>
        <p:txBody>
          <a:bodyPr wrap="square" rtlCol="0">
            <a:spAutoFit/>
          </a:bodyPr>
          <a:lstStyle/>
          <a:p>
            <a:r>
              <a:rPr lang="en-US" sz="2800" dirty="0" smtClean="0">
                <a:solidFill>
                  <a:srgbClr val="C00000"/>
                </a:solidFill>
              </a:rPr>
              <a:t>battle</a:t>
            </a:r>
            <a:endParaRPr lang="en-US" sz="2800" dirty="0">
              <a:solidFill>
                <a:srgbClr val="C00000"/>
              </a:solidFill>
            </a:endParaRPr>
          </a:p>
        </p:txBody>
      </p:sp>
    </p:spTree>
    <p:extLst>
      <p:ext uri="{BB962C8B-B14F-4D97-AF65-F5344CB8AC3E}">
        <p14:creationId xmlns:p14="http://schemas.microsoft.com/office/powerpoint/2010/main" val="6065999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762000"/>
            <a:ext cx="8229600" cy="1295400"/>
          </a:xfrm>
        </p:spPr>
        <p:txBody>
          <a:bodyPr/>
          <a:lstStyle/>
          <a:p>
            <a:pPr eaLnBrk="1" fontAlgn="auto" hangingPunct="1">
              <a:spcAft>
                <a:spcPts val="0"/>
              </a:spcAft>
              <a:defRPr/>
            </a:pPr>
            <a:r>
              <a:rPr lang="en-US" altLang="en-US" b="1" dirty="0" smtClean="0"/>
              <a:t>“Being Right with God”</a:t>
            </a:r>
            <a:br>
              <a:rPr lang="en-US" altLang="en-US" b="1" dirty="0" smtClean="0"/>
            </a:br>
            <a:r>
              <a:rPr lang="en-US" altLang="en-US" sz="4000" b="1" dirty="0"/>
              <a:t>Romans </a:t>
            </a:r>
            <a:r>
              <a:rPr lang="en-US" altLang="en-US" sz="4000" b="1" dirty="0" smtClean="0"/>
              <a:t>1-7</a:t>
            </a:r>
            <a:endParaRPr lang="en-US" altLang="en-US" b="1" dirty="0" smtClean="0"/>
          </a:p>
        </p:txBody>
      </p:sp>
      <p:sp>
        <p:nvSpPr>
          <p:cNvPr id="344067" name="Rectangle 3"/>
          <p:cNvSpPr>
            <a:spLocks noGrp="1" noChangeArrowheads="1"/>
          </p:cNvSpPr>
          <p:nvPr>
            <p:ph idx="1"/>
          </p:nvPr>
        </p:nvSpPr>
        <p:spPr>
          <a:xfrm>
            <a:off x="838200" y="2286000"/>
            <a:ext cx="8153400" cy="3840163"/>
          </a:xfrm>
        </p:spPr>
        <p:txBody>
          <a:bodyPr rtlCol="0">
            <a:normAutofit/>
          </a:bodyPr>
          <a:lstStyle/>
          <a:p>
            <a:pPr eaLnBrk="1" fontAlgn="auto" hangingPunct="1">
              <a:lnSpc>
                <a:spcPct val="80000"/>
              </a:lnSpc>
              <a:spcAft>
                <a:spcPts val="0"/>
              </a:spcAft>
              <a:buFont typeface="Arial" charset="0"/>
              <a:buChar char="•"/>
              <a:defRPr/>
            </a:pPr>
            <a:r>
              <a:rPr lang="en-US" altLang="en-US" b="1" dirty="0" smtClean="0">
                <a:solidFill>
                  <a:schemeClr val="tx1"/>
                </a:solidFill>
              </a:rPr>
              <a:t>1:1-3:20   The Verdict: </a:t>
            </a:r>
            <a:r>
              <a:rPr lang="en-US" altLang="en-US" b="1" dirty="0" smtClean="0">
                <a:solidFill>
                  <a:srgbClr val="0000FF"/>
                </a:solidFill>
              </a:rPr>
              <a:t>Guilty</a:t>
            </a:r>
            <a:r>
              <a:rPr lang="en-US" altLang="en-US" b="1" dirty="0" smtClean="0">
                <a:solidFill>
                  <a:schemeClr val="tx1"/>
                </a:solidFill>
              </a:rPr>
              <a:t> </a:t>
            </a:r>
          </a:p>
          <a:p>
            <a:pPr eaLnBrk="1" fontAlgn="auto" hangingPunct="1">
              <a:lnSpc>
                <a:spcPct val="80000"/>
              </a:lnSpc>
              <a:spcAft>
                <a:spcPts val="0"/>
              </a:spcAft>
              <a:buFont typeface="Arial" charset="0"/>
              <a:buChar char="•"/>
              <a:defRPr/>
            </a:pPr>
            <a:r>
              <a:rPr lang="en-US" altLang="en-US" b="1" dirty="0" smtClean="0">
                <a:solidFill>
                  <a:schemeClr val="tx1"/>
                </a:solidFill>
              </a:rPr>
              <a:t>3:21-7:13 The Gift: </a:t>
            </a:r>
            <a:r>
              <a:rPr lang="en-US" altLang="en-US" b="1" dirty="0" smtClean="0">
                <a:solidFill>
                  <a:srgbClr val="0000FF"/>
                </a:solidFill>
              </a:rPr>
              <a:t>Righteousness/Jesus/Eternal Life</a:t>
            </a:r>
          </a:p>
          <a:p>
            <a:pPr eaLnBrk="1" fontAlgn="auto" hangingPunct="1">
              <a:lnSpc>
                <a:spcPct val="80000"/>
              </a:lnSpc>
              <a:spcAft>
                <a:spcPts val="0"/>
              </a:spcAft>
              <a:buFont typeface="Arial" charset="0"/>
              <a:buChar char="•"/>
              <a:defRPr/>
            </a:pPr>
            <a:r>
              <a:rPr lang="en-US" altLang="en-US" b="1" dirty="0" smtClean="0">
                <a:solidFill>
                  <a:schemeClr val="tx1"/>
                </a:solidFill>
              </a:rPr>
              <a:t>7:14-7:25 The Conflict: </a:t>
            </a:r>
            <a:r>
              <a:rPr lang="en-US" altLang="en-US" dirty="0" smtClean="0">
                <a:solidFill>
                  <a:srgbClr val="0000FF"/>
                </a:solidFill>
              </a:rPr>
              <a:t>The Flesh </a:t>
            </a:r>
            <a:endParaRPr lang="en-US" altLang="en-US" sz="2000" b="1" dirty="0" smtClean="0">
              <a:solidFill>
                <a:schemeClr val="tx1"/>
              </a:solidFill>
            </a:endParaRPr>
          </a:p>
        </p:txBody>
      </p:sp>
    </p:spTree>
    <p:extLst>
      <p:ext uri="{BB962C8B-B14F-4D97-AF65-F5344CB8AC3E}">
        <p14:creationId xmlns:p14="http://schemas.microsoft.com/office/powerpoint/2010/main" val="152186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44067">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eaLnBrk="1" hangingPunct="1">
              <a:defRPr/>
            </a:pPr>
            <a:r>
              <a:rPr lang="en-US" b="1" dirty="0" smtClean="0"/>
              <a:t>The Book of Romans</a:t>
            </a:r>
            <a:endParaRPr lang="en-US" sz="1000" b="1" dirty="0"/>
          </a:p>
        </p:txBody>
      </p:sp>
      <p:sp>
        <p:nvSpPr>
          <p:cNvPr id="3075" name="Content Placeholder 2"/>
          <p:cNvSpPr>
            <a:spLocks noGrp="1"/>
          </p:cNvSpPr>
          <p:nvPr>
            <p:ph idx="1"/>
          </p:nvPr>
        </p:nvSpPr>
        <p:spPr/>
        <p:txBody>
          <a:bodyPr/>
          <a:lstStyle/>
          <a:p>
            <a:pPr eaLnBrk="1" hangingPunct="1"/>
            <a:r>
              <a:rPr lang="en-US" altLang="en-US" b="1" dirty="0" smtClean="0">
                <a:solidFill>
                  <a:schemeClr val="tx1"/>
                </a:solidFill>
              </a:rPr>
              <a:t>Who:   The Apostle Paul</a:t>
            </a:r>
          </a:p>
          <a:p>
            <a:pPr eaLnBrk="1" hangingPunct="1"/>
            <a:r>
              <a:rPr lang="en-US" altLang="en-US" b="1" dirty="0" smtClean="0">
                <a:solidFill>
                  <a:schemeClr val="tx1"/>
                </a:solidFill>
              </a:rPr>
              <a:t>To: 	     The Church in Rome, Gentiles and Jews</a:t>
            </a:r>
          </a:p>
          <a:p>
            <a:pPr lvl="3" eaLnBrk="1" hangingPunct="1">
              <a:buFont typeface="Wingdings" panose="05000000000000000000" pitchFamily="2" charset="2"/>
              <a:buChar char="ü"/>
            </a:pPr>
            <a:r>
              <a:rPr lang="en-US" altLang="en-US" sz="2400" b="1" dirty="0" smtClean="0">
                <a:solidFill>
                  <a:schemeClr val="tx1"/>
                </a:solidFill>
              </a:rPr>
              <a:t>Called to belong to Jesus</a:t>
            </a:r>
          </a:p>
          <a:p>
            <a:pPr lvl="3" eaLnBrk="1" hangingPunct="1">
              <a:buFont typeface="Wingdings" panose="05000000000000000000" pitchFamily="2" charset="2"/>
              <a:buChar char="ü"/>
            </a:pPr>
            <a:r>
              <a:rPr lang="en-US" altLang="en-US" sz="2400" b="1" dirty="0" smtClean="0">
                <a:solidFill>
                  <a:schemeClr val="tx1"/>
                </a:solidFill>
              </a:rPr>
              <a:t>Loved by God</a:t>
            </a:r>
          </a:p>
          <a:p>
            <a:pPr lvl="3" eaLnBrk="1" hangingPunct="1">
              <a:buFont typeface="Wingdings" panose="05000000000000000000" pitchFamily="2" charset="2"/>
              <a:buChar char="ü"/>
            </a:pPr>
            <a:r>
              <a:rPr lang="en-US" altLang="en-US" sz="2400" b="1" dirty="0" smtClean="0">
                <a:solidFill>
                  <a:schemeClr val="tx1"/>
                </a:solidFill>
              </a:rPr>
              <a:t>Called to be His Holy People</a:t>
            </a:r>
          </a:p>
          <a:p>
            <a:pPr eaLnBrk="1" hangingPunct="1"/>
            <a:r>
              <a:rPr lang="en-US" altLang="en-US" b="1" dirty="0" smtClean="0">
                <a:solidFill>
                  <a:schemeClr val="tx1"/>
                </a:solidFill>
              </a:rPr>
              <a:t>When: Around AD 57</a:t>
            </a:r>
          </a:p>
          <a:p>
            <a:pPr eaLnBrk="1" hangingPunct="1">
              <a:spcBef>
                <a:spcPts val="576"/>
              </a:spcBef>
            </a:pPr>
            <a:r>
              <a:rPr lang="en-US" altLang="en-US" b="1" dirty="0" smtClean="0">
                <a:solidFill>
                  <a:schemeClr val="tx1"/>
                </a:solidFill>
              </a:rPr>
              <a:t>Why:    To share the Gospel and to encourage the </a:t>
            </a:r>
          </a:p>
          <a:p>
            <a:pPr marL="0" indent="0" eaLnBrk="1" hangingPunct="1">
              <a:spcBef>
                <a:spcPts val="0"/>
              </a:spcBef>
              <a:buNone/>
            </a:pPr>
            <a:r>
              <a:rPr lang="en-US" altLang="en-US" b="1" dirty="0">
                <a:solidFill>
                  <a:schemeClr val="tx1"/>
                </a:solidFill>
              </a:rPr>
              <a:t> </a:t>
            </a:r>
            <a:r>
              <a:rPr lang="en-US" altLang="en-US" b="1" dirty="0" smtClean="0">
                <a:solidFill>
                  <a:schemeClr val="tx1"/>
                </a:solidFill>
              </a:rPr>
              <a:t>                Roman Believers. </a:t>
            </a:r>
          </a:p>
        </p:txBody>
      </p:sp>
    </p:spTree>
    <p:extLst>
      <p:ext uri="{BB962C8B-B14F-4D97-AF65-F5344CB8AC3E}">
        <p14:creationId xmlns:p14="http://schemas.microsoft.com/office/powerpoint/2010/main" val="3023512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lstStyle/>
          <a:p>
            <a:pPr eaLnBrk="1" fontAlgn="auto" hangingPunct="1">
              <a:spcAft>
                <a:spcPts val="0"/>
              </a:spcAft>
              <a:defRPr/>
            </a:pPr>
            <a:r>
              <a:rPr lang="en-US" sz="4800" dirty="0" smtClean="0"/>
              <a:t>Key Verses: Romans 1:16-17</a:t>
            </a:r>
            <a:endParaRPr lang="en-US" sz="4800" dirty="0"/>
          </a:p>
        </p:txBody>
      </p:sp>
      <p:sp>
        <p:nvSpPr>
          <p:cNvPr id="5123" name="Content Placeholder 2"/>
          <p:cNvSpPr>
            <a:spLocks noGrp="1"/>
          </p:cNvSpPr>
          <p:nvPr>
            <p:ph idx="1"/>
          </p:nvPr>
        </p:nvSpPr>
        <p:spPr>
          <a:xfrm>
            <a:off x="381000" y="1295400"/>
            <a:ext cx="8610600" cy="5334000"/>
          </a:xfrm>
        </p:spPr>
        <p:txBody>
          <a:bodyPr/>
          <a:lstStyle/>
          <a:p>
            <a:pPr marL="0" indent="0" eaLnBrk="1" hangingPunct="1">
              <a:spcBef>
                <a:spcPts val="0"/>
              </a:spcBef>
              <a:spcAft>
                <a:spcPts val="0"/>
              </a:spcAft>
              <a:buNone/>
              <a:defRPr/>
            </a:pPr>
            <a:r>
              <a:rPr lang="en-US" sz="2000" b="1" dirty="0" smtClean="0">
                <a:solidFill>
                  <a:schemeClr val="tx1"/>
                </a:solidFill>
              </a:rPr>
              <a:t>16 “For </a:t>
            </a:r>
            <a:r>
              <a:rPr lang="en-US" sz="2000" b="1" dirty="0">
                <a:solidFill>
                  <a:schemeClr val="tx1"/>
                </a:solidFill>
              </a:rPr>
              <a:t>I am not ashamed of the gospel, because it is the power of God that brings salvation to everyone who believes: first to the Jew, then to the Gentile. </a:t>
            </a:r>
            <a:endParaRPr lang="en-US" sz="2000" b="1" dirty="0" smtClean="0">
              <a:solidFill>
                <a:schemeClr val="tx1"/>
              </a:solidFill>
            </a:endParaRPr>
          </a:p>
          <a:p>
            <a:pPr marL="0" indent="0" eaLnBrk="1" hangingPunct="1">
              <a:spcBef>
                <a:spcPts val="0"/>
              </a:spcBef>
              <a:spcAft>
                <a:spcPts val="0"/>
              </a:spcAft>
              <a:buNone/>
              <a:defRPr/>
            </a:pPr>
            <a:endParaRPr lang="en-US" sz="2000" dirty="0"/>
          </a:p>
          <a:p>
            <a:pPr marL="0" indent="0" eaLnBrk="1" hangingPunct="1">
              <a:spcBef>
                <a:spcPts val="0"/>
              </a:spcBef>
              <a:spcAft>
                <a:spcPts val="0"/>
              </a:spcAft>
              <a:buNone/>
              <a:defRPr/>
            </a:pPr>
            <a:r>
              <a:rPr lang="en-US" sz="2000" b="1" dirty="0" smtClean="0">
                <a:solidFill>
                  <a:schemeClr val="tx1"/>
                </a:solidFill>
              </a:rPr>
              <a:t>17 </a:t>
            </a:r>
            <a:r>
              <a:rPr lang="en-US" sz="2000" b="1" dirty="0">
                <a:solidFill>
                  <a:schemeClr val="tx1"/>
                </a:solidFill>
              </a:rPr>
              <a:t>For in the gospel the </a:t>
            </a:r>
            <a:r>
              <a:rPr lang="en-US" sz="2000" b="1" u="sng" dirty="0">
                <a:solidFill>
                  <a:schemeClr val="tx1"/>
                </a:solidFill>
              </a:rPr>
              <a:t>righteousness</a:t>
            </a:r>
            <a:r>
              <a:rPr lang="en-US" sz="2000" b="1" dirty="0">
                <a:solidFill>
                  <a:schemeClr val="tx1"/>
                </a:solidFill>
              </a:rPr>
              <a:t> of God is revealed—a </a:t>
            </a:r>
            <a:r>
              <a:rPr lang="en-US" sz="2000" b="1" u="sng" dirty="0">
                <a:solidFill>
                  <a:schemeClr val="tx1"/>
                </a:solidFill>
              </a:rPr>
              <a:t>righteousness</a:t>
            </a:r>
            <a:r>
              <a:rPr lang="en-US" sz="2000" b="1" dirty="0">
                <a:solidFill>
                  <a:schemeClr val="tx1"/>
                </a:solidFill>
              </a:rPr>
              <a:t> that is by faith from first to last, just as it is written: “The </a:t>
            </a:r>
            <a:r>
              <a:rPr lang="en-US" sz="2000" b="1" u="sng" dirty="0">
                <a:solidFill>
                  <a:schemeClr val="tx1"/>
                </a:solidFill>
              </a:rPr>
              <a:t>righteous</a:t>
            </a:r>
            <a:r>
              <a:rPr lang="en-US" sz="2000" b="1" dirty="0">
                <a:solidFill>
                  <a:schemeClr val="tx1"/>
                </a:solidFill>
              </a:rPr>
              <a:t> will live by faith</a:t>
            </a:r>
            <a:r>
              <a:rPr lang="en-US" sz="2000" b="1" dirty="0" smtClean="0">
                <a:solidFill>
                  <a:schemeClr val="tx1"/>
                </a:solidFill>
              </a:rPr>
              <a:t>.”” </a:t>
            </a:r>
          </a:p>
          <a:p>
            <a:pPr marL="0" indent="0" eaLnBrk="1" hangingPunct="1">
              <a:spcBef>
                <a:spcPts val="0"/>
              </a:spcBef>
              <a:spcAft>
                <a:spcPts val="0"/>
              </a:spcAft>
              <a:buNone/>
              <a:defRPr/>
            </a:pPr>
            <a:endParaRPr lang="en-US" altLang="en-US" sz="2000" dirty="0"/>
          </a:p>
          <a:p>
            <a:pPr marL="0" indent="0" eaLnBrk="1" hangingPunct="1">
              <a:spcBef>
                <a:spcPts val="0"/>
              </a:spcBef>
              <a:spcAft>
                <a:spcPts val="0"/>
              </a:spcAft>
              <a:buNone/>
              <a:defRPr/>
            </a:pPr>
            <a:r>
              <a:rPr lang="en-US" altLang="en-US" sz="1400" dirty="0" smtClean="0">
                <a:solidFill>
                  <a:schemeClr val="tx1"/>
                </a:solidFill>
              </a:rPr>
              <a:t>Righteousness</a:t>
            </a:r>
            <a:r>
              <a:rPr lang="en-US" altLang="en-US" sz="1400" dirty="0"/>
              <a:t>: </a:t>
            </a:r>
            <a:r>
              <a:rPr lang="el-GR" altLang="en-US" sz="1400" dirty="0" smtClean="0"/>
              <a:t>δικαιοσύνη </a:t>
            </a:r>
            <a:r>
              <a:rPr lang="en-US" altLang="en-US" sz="1400" dirty="0" err="1"/>
              <a:t>dikaiosune</a:t>
            </a:r>
            <a:r>
              <a:rPr lang="en-US" altLang="en-US" sz="1400" dirty="0" smtClean="0"/>
              <a:t>̄: equity </a:t>
            </a:r>
            <a:r>
              <a:rPr lang="en-US" altLang="en-US" sz="1400" dirty="0"/>
              <a:t>(of character or act</a:t>
            </a:r>
            <a:r>
              <a:rPr lang="en-US" altLang="en-US" sz="1400" dirty="0" smtClean="0"/>
              <a:t>); specially (Christian)  </a:t>
            </a:r>
          </a:p>
          <a:p>
            <a:pPr marL="0" indent="0" eaLnBrk="1" hangingPunct="1">
              <a:spcBef>
                <a:spcPts val="0"/>
              </a:spcBef>
              <a:spcAft>
                <a:spcPts val="0"/>
              </a:spcAft>
              <a:buNone/>
              <a:defRPr/>
            </a:pPr>
            <a:r>
              <a:rPr lang="en-US" altLang="en-US" sz="1400" dirty="0" smtClean="0"/>
              <a:t>                           justification.</a:t>
            </a:r>
            <a:r>
              <a:rPr lang="en-US" altLang="en-US" sz="1400" baseline="30000" dirty="0" smtClean="0"/>
              <a:t>1</a:t>
            </a:r>
            <a:r>
              <a:rPr lang="en-US" altLang="en-US" sz="1400" dirty="0" smtClean="0"/>
              <a:t> Purity of heart and rectitude in life.</a:t>
            </a:r>
            <a:r>
              <a:rPr lang="en-US" altLang="en-US" sz="1400" baseline="30000" dirty="0" smtClean="0"/>
              <a:t>2 </a:t>
            </a:r>
            <a:r>
              <a:rPr lang="en-US" altLang="en-US" sz="1400" dirty="0" smtClean="0"/>
              <a:t> </a:t>
            </a:r>
            <a:endParaRPr lang="en-US" altLang="en-US" sz="1400" dirty="0"/>
          </a:p>
          <a:p>
            <a:pPr marL="0" indent="0" eaLnBrk="1" hangingPunct="1">
              <a:spcBef>
                <a:spcPts val="0"/>
              </a:spcBef>
              <a:spcAft>
                <a:spcPts val="0"/>
              </a:spcAft>
              <a:buNone/>
              <a:defRPr/>
            </a:pPr>
            <a:r>
              <a:rPr lang="en-US" altLang="en-US" sz="1400" dirty="0" smtClean="0">
                <a:solidFill>
                  <a:schemeClr val="tx1"/>
                </a:solidFill>
              </a:rPr>
              <a:t>	                            </a:t>
            </a:r>
            <a:r>
              <a:rPr lang="en-US" altLang="en-US" sz="1400" u="sng" dirty="0" smtClean="0">
                <a:solidFill>
                  <a:schemeClr val="tx1"/>
                </a:solidFill>
              </a:rPr>
              <a:t>Lexicons</a:t>
            </a:r>
          </a:p>
          <a:p>
            <a:pPr marL="0" indent="0" eaLnBrk="1" hangingPunct="1">
              <a:spcBef>
                <a:spcPts val="0"/>
              </a:spcBef>
              <a:spcAft>
                <a:spcPts val="0"/>
              </a:spcAft>
              <a:buNone/>
              <a:defRPr/>
            </a:pPr>
            <a:r>
              <a:rPr lang="en-US" altLang="en-US" sz="1400" dirty="0"/>
              <a:t>	 </a:t>
            </a:r>
            <a:r>
              <a:rPr lang="en-US" altLang="en-US" sz="1400" dirty="0" smtClean="0"/>
              <a:t>       </a:t>
            </a:r>
            <a:r>
              <a:rPr lang="en-US" altLang="en-US" sz="1400" dirty="0" smtClean="0">
                <a:solidFill>
                  <a:schemeClr val="tx1"/>
                </a:solidFill>
              </a:rPr>
              <a:t>“The condition acceptable to God.”</a:t>
            </a:r>
            <a:r>
              <a:rPr lang="en-US" altLang="en-US" sz="1400" baseline="30000" dirty="0" smtClean="0">
                <a:solidFill>
                  <a:schemeClr val="tx1"/>
                </a:solidFill>
              </a:rPr>
              <a:t>3</a:t>
            </a:r>
            <a:r>
              <a:rPr lang="en-US" altLang="en-US" sz="1400" dirty="0" smtClean="0">
                <a:solidFill>
                  <a:schemeClr val="tx1"/>
                </a:solidFill>
              </a:rPr>
              <a:t>            </a:t>
            </a:r>
          </a:p>
          <a:p>
            <a:pPr marL="0" indent="0" eaLnBrk="1" hangingPunct="1">
              <a:spcBef>
                <a:spcPts val="0"/>
              </a:spcBef>
              <a:spcAft>
                <a:spcPts val="0"/>
              </a:spcAft>
              <a:buNone/>
              <a:defRPr/>
            </a:pPr>
            <a:r>
              <a:rPr lang="en-US" altLang="en-US" sz="1400" dirty="0" smtClean="0"/>
              <a:t>                           </a:t>
            </a:r>
            <a:r>
              <a:rPr lang="en-US" altLang="en-US" sz="1400" dirty="0" smtClean="0">
                <a:solidFill>
                  <a:schemeClr val="tx1"/>
                </a:solidFill>
              </a:rPr>
              <a:t>“The state of being right or being vindicated”</a:t>
            </a:r>
            <a:r>
              <a:rPr lang="en-US" altLang="en-US" sz="1400" baseline="30000" dirty="0" smtClean="0">
                <a:solidFill>
                  <a:schemeClr val="tx1"/>
                </a:solidFill>
              </a:rPr>
              <a:t>4</a:t>
            </a:r>
            <a:r>
              <a:rPr lang="en-US" altLang="en-US" sz="1400" dirty="0" smtClean="0">
                <a:solidFill>
                  <a:schemeClr val="tx1"/>
                </a:solidFill>
              </a:rPr>
              <a:t>	</a:t>
            </a:r>
          </a:p>
          <a:p>
            <a:pPr marL="0" indent="0" algn="ctr" eaLnBrk="1" hangingPunct="1">
              <a:spcBef>
                <a:spcPts val="0"/>
              </a:spcBef>
              <a:spcAft>
                <a:spcPts val="0"/>
              </a:spcAft>
              <a:buNone/>
              <a:defRPr/>
            </a:pPr>
            <a:r>
              <a:rPr lang="en-US" altLang="en-US" sz="1400" dirty="0" smtClean="0">
                <a:solidFill>
                  <a:schemeClr val="tx1"/>
                </a:solidFill>
              </a:rPr>
              <a:t>“The state of moral perfection required by God to enter heaven.”</a:t>
            </a:r>
            <a:r>
              <a:rPr lang="en-US" altLang="en-US" sz="1400" baseline="30000" dirty="0" smtClean="0">
                <a:solidFill>
                  <a:schemeClr val="tx1"/>
                </a:solidFill>
              </a:rPr>
              <a:t>5 </a:t>
            </a:r>
            <a:r>
              <a:rPr lang="en-US" altLang="en-US" sz="1400" dirty="0" smtClean="0">
                <a:solidFill>
                  <a:schemeClr val="tx1"/>
                </a:solidFill>
              </a:rPr>
              <a:t> </a:t>
            </a:r>
          </a:p>
          <a:p>
            <a:pPr marL="0" indent="0" eaLnBrk="1" hangingPunct="1">
              <a:spcBef>
                <a:spcPts val="0"/>
              </a:spcBef>
              <a:spcAft>
                <a:spcPts val="0"/>
              </a:spcAft>
              <a:buNone/>
              <a:defRPr/>
            </a:pPr>
            <a:endParaRPr lang="en-US" altLang="en-US" sz="1800" dirty="0" smtClean="0"/>
          </a:p>
          <a:p>
            <a:pPr marL="0" indent="0" eaLnBrk="1" hangingPunct="1">
              <a:spcBef>
                <a:spcPts val="0"/>
              </a:spcBef>
              <a:spcAft>
                <a:spcPts val="0"/>
              </a:spcAft>
              <a:buNone/>
              <a:defRPr/>
            </a:pPr>
            <a:r>
              <a:rPr lang="en-US" altLang="en-US" dirty="0" smtClean="0"/>
              <a:t>Righteousness </a:t>
            </a:r>
            <a:r>
              <a:rPr lang="en-US" altLang="en-US" dirty="0"/>
              <a:t>= Being right with God</a:t>
            </a:r>
          </a:p>
          <a:p>
            <a:pPr marL="0" indent="0" eaLnBrk="1" hangingPunct="1">
              <a:spcBef>
                <a:spcPts val="0"/>
              </a:spcBef>
              <a:spcAft>
                <a:spcPts val="0"/>
              </a:spcAft>
              <a:buNone/>
              <a:defRPr/>
            </a:pPr>
            <a:r>
              <a:rPr lang="en-US" altLang="en-US" dirty="0"/>
              <a:t>Faith = Believing </a:t>
            </a:r>
            <a:r>
              <a:rPr lang="en-US" altLang="en-US" dirty="0" smtClean="0"/>
              <a:t>God</a:t>
            </a:r>
          </a:p>
          <a:p>
            <a:pPr marL="0" indent="0" eaLnBrk="1" hangingPunct="1">
              <a:spcBef>
                <a:spcPts val="0"/>
              </a:spcBef>
              <a:spcAft>
                <a:spcPts val="0"/>
              </a:spcAft>
              <a:buNone/>
              <a:defRPr/>
            </a:pPr>
            <a:r>
              <a:rPr lang="en-US" altLang="en-US" sz="1600" i="1" dirty="0" smtClean="0"/>
              <a:t>(Believing what </a:t>
            </a:r>
            <a:r>
              <a:rPr lang="en-US" altLang="en-US" sz="1600" i="1" dirty="0"/>
              <a:t>God says </a:t>
            </a:r>
            <a:r>
              <a:rPr lang="en-US" altLang="en-US" sz="1600" i="1" dirty="0" smtClean="0"/>
              <a:t>– </a:t>
            </a:r>
            <a:r>
              <a:rPr lang="en-US" altLang="en-US" sz="1600" i="1" smtClean="0"/>
              <a:t>results in actions/change</a:t>
            </a:r>
            <a:r>
              <a:rPr lang="en-US" altLang="en-US" sz="1600" i="1" dirty="0" smtClean="0"/>
              <a:t>)</a:t>
            </a:r>
            <a:endParaRPr lang="en-US" altLang="en-US" sz="1600" i="1" dirty="0"/>
          </a:p>
          <a:p>
            <a:pPr marL="0" indent="0" eaLnBrk="1" hangingPunct="1">
              <a:spcBef>
                <a:spcPts val="0"/>
              </a:spcBef>
              <a:spcAft>
                <a:spcPts val="0"/>
              </a:spcAft>
              <a:buNone/>
              <a:defRPr/>
            </a:pPr>
            <a:r>
              <a:rPr lang="en-US" altLang="en-US" sz="1800" u="sng" dirty="0" smtClean="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762000"/>
            <a:ext cx="8229600" cy="1295400"/>
          </a:xfrm>
        </p:spPr>
        <p:txBody>
          <a:bodyPr/>
          <a:lstStyle/>
          <a:p>
            <a:pPr eaLnBrk="1" fontAlgn="auto" hangingPunct="1">
              <a:spcAft>
                <a:spcPts val="0"/>
              </a:spcAft>
              <a:defRPr/>
            </a:pPr>
            <a:r>
              <a:rPr lang="en-US" altLang="en-US" b="1" dirty="0" smtClean="0"/>
              <a:t>“Being Right with God”</a:t>
            </a:r>
            <a:br>
              <a:rPr lang="en-US" altLang="en-US" b="1" dirty="0" smtClean="0"/>
            </a:br>
            <a:r>
              <a:rPr lang="en-US" altLang="en-US" sz="4000" b="1" dirty="0"/>
              <a:t>Romans </a:t>
            </a:r>
            <a:r>
              <a:rPr lang="en-US" altLang="en-US" sz="4000" b="1" dirty="0" smtClean="0"/>
              <a:t>1-7</a:t>
            </a:r>
            <a:endParaRPr lang="en-US" altLang="en-US" b="1" dirty="0" smtClean="0"/>
          </a:p>
        </p:txBody>
      </p:sp>
      <p:sp>
        <p:nvSpPr>
          <p:cNvPr id="344067" name="Rectangle 3"/>
          <p:cNvSpPr>
            <a:spLocks noGrp="1" noChangeArrowheads="1"/>
          </p:cNvSpPr>
          <p:nvPr>
            <p:ph idx="1"/>
          </p:nvPr>
        </p:nvSpPr>
        <p:spPr>
          <a:xfrm>
            <a:off x="838200" y="2286000"/>
            <a:ext cx="7848600" cy="3840163"/>
          </a:xfrm>
        </p:spPr>
        <p:txBody>
          <a:bodyPr rtlCol="0">
            <a:normAutofit/>
          </a:bodyPr>
          <a:lstStyle/>
          <a:p>
            <a:pPr eaLnBrk="1" fontAlgn="auto" hangingPunct="1">
              <a:lnSpc>
                <a:spcPct val="80000"/>
              </a:lnSpc>
              <a:spcAft>
                <a:spcPts val="0"/>
              </a:spcAft>
              <a:buFont typeface="Arial" charset="0"/>
              <a:buChar char="•"/>
              <a:defRPr/>
            </a:pPr>
            <a:r>
              <a:rPr lang="en-US" altLang="en-US" sz="3600" b="1" dirty="0" smtClean="0">
                <a:solidFill>
                  <a:schemeClr val="tx1"/>
                </a:solidFill>
              </a:rPr>
              <a:t>1:1-3:20   The Verdict </a:t>
            </a:r>
          </a:p>
          <a:p>
            <a:pPr eaLnBrk="1" fontAlgn="auto" hangingPunct="1">
              <a:lnSpc>
                <a:spcPct val="80000"/>
              </a:lnSpc>
              <a:spcAft>
                <a:spcPts val="0"/>
              </a:spcAft>
              <a:buFont typeface="Arial" charset="0"/>
              <a:buChar char="•"/>
              <a:defRPr/>
            </a:pPr>
            <a:r>
              <a:rPr lang="en-US" altLang="en-US" sz="3600" b="1" dirty="0" smtClean="0">
                <a:solidFill>
                  <a:schemeClr val="tx1"/>
                </a:solidFill>
              </a:rPr>
              <a:t>3:21-7:13 The Gift </a:t>
            </a:r>
          </a:p>
          <a:p>
            <a:pPr eaLnBrk="1" fontAlgn="auto" hangingPunct="1">
              <a:lnSpc>
                <a:spcPct val="80000"/>
              </a:lnSpc>
              <a:spcAft>
                <a:spcPts val="0"/>
              </a:spcAft>
              <a:buFont typeface="Arial" charset="0"/>
              <a:buChar char="•"/>
              <a:defRPr/>
            </a:pPr>
            <a:r>
              <a:rPr lang="en-US" altLang="en-US" sz="3600" b="1" dirty="0" smtClean="0">
                <a:solidFill>
                  <a:schemeClr val="tx1"/>
                </a:solidFill>
              </a:rPr>
              <a:t>7:14-7:25 The Conflict</a:t>
            </a: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marL="0" indent="0" eaLnBrk="1" fontAlgn="auto" hangingPunct="1">
              <a:lnSpc>
                <a:spcPct val="80000"/>
              </a:lnSpc>
              <a:spcAft>
                <a:spcPts val="0"/>
              </a:spcAft>
              <a:buFont typeface="Arial" panose="020B0604020202020204" pitchFamily="34" charset="0"/>
              <a:buNone/>
              <a:defRPr/>
            </a:pPr>
            <a:endParaRPr lang="en-US" altLang="en-US" sz="2000" b="1" dirty="0" smtClean="0">
              <a:solidFill>
                <a:schemeClr val="tx1"/>
              </a:solidFill>
            </a:endParaRPr>
          </a:p>
          <a:p>
            <a:pPr eaLnBrk="1" fontAlgn="auto" hangingPunct="1">
              <a:lnSpc>
                <a:spcPct val="80000"/>
              </a:lnSpc>
              <a:spcAft>
                <a:spcPts val="0"/>
              </a:spcAft>
              <a:buFont typeface="Wingdings" pitchFamily="2" charset="2"/>
              <a:buNone/>
              <a:defRPr/>
            </a:pPr>
            <a:r>
              <a:rPr lang="en-US" altLang="en-US" sz="2000" b="1" dirty="0" smtClean="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44067">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8458200" cy="6549485"/>
          </a:xfrm>
          <a:prstGeom prst="rect">
            <a:avLst/>
          </a:prstGeom>
          <a:noFill/>
        </p:spPr>
        <p:txBody>
          <a:bodyPr wrap="square" rtlCol="0">
            <a:spAutoFit/>
          </a:bodyPr>
          <a:lstStyle/>
          <a:p>
            <a:pPr marL="228600" marR="0">
              <a:lnSpc>
                <a:spcPct val="80000"/>
              </a:lnSpc>
              <a:spcBef>
                <a:spcPts val="0"/>
              </a:spcBef>
              <a:spcAft>
                <a:spcPts val="0"/>
              </a:spcAft>
            </a:pPr>
            <a:r>
              <a:rPr lang="en-US" sz="2400" b="1" dirty="0" smtClean="0">
                <a:solidFill>
                  <a:srgbClr val="000000"/>
                </a:solidFill>
                <a:latin typeface="Cambria" panose="02040503050406030204" pitchFamily="18" charset="0"/>
                <a:ea typeface="Times New Roman" panose="02020603050405020304" pitchFamily="18" charset="0"/>
              </a:rPr>
              <a:t>I. </a:t>
            </a:r>
            <a:r>
              <a:rPr lang="en-US" sz="2400" b="1" u="sng" dirty="0" smtClean="0">
                <a:solidFill>
                  <a:srgbClr val="000000"/>
                </a:solidFill>
                <a:latin typeface="Cambria" panose="02040503050406030204" pitchFamily="18" charset="0"/>
                <a:ea typeface="Times New Roman" panose="02020603050405020304" pitchFamily="18" charset="0"/>
              </a:rPr>
              <a:t>The </a:t>
            </a:r>
            <a:r>
              <a:rPr lang="en-US" sz="2400" b="1" u="sng" dirty="0">
                <a:solidFill>
                  <a:srgbClr val="000000"/>
                </a:solidFill>
                <a:latin typeface="Cambria" panose="02040503050406030204" pitchFamily="18" charset="0"/>
                <a:ea typeface="Times New Roman" panose="02020603050405020304" pitchFamily="18" charset="0"/>
              </a:rPr>
              <a:t>Verdict - 1:1-3:20   </a:t>
            </a:r>
            <a:endParaRPr lang="en-US" sz="2400" dirty="0" smtClean="0">
              <a:effectLst/>
              <a:latin typeface="Times New Roman" panose="02020603050405020304" pitchFamily="18" charset="0"/>
              <a:ea typeface="Times New Roman" panose="02020603050405020304" pitchFamily="18" charset="0"/>
            </a:endParaRPr>
          </a:p>
          <a:p>
            <a:pPr marL="457200" marR="0" algn="ctr">
              <a:spcBef>
                <a:spcPts val="0"/>
              </a:spcBef>
              <a:spcAft>
                <a:spcPts val="0"/>
              </a:spcAft>
            </a:pPr>
            <a:endParaRPr lang="en-US" sz="1000" dirty="0" smtClean="0">
              <a:effectLst/>
              <a:latin typeface="Times New Roman" panose="020206030504050203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Gentiles/Pagans </a:t>
            </a: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need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a:t>
            </a:r>
          </a:p>
          <a:p>
            <a:pPr lvl="1">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The  </a:t>
            </a:r>
            <a:r>
              <a:rPr lang="en-US" sz="1800" b="1" dirty="0">
                <a:solidFill>
                  <a:srgbClr val="000000"/>
                </a:solidFill>
                <a:latin typeface="Cambria" panose="02040503050406030204" pitchFamily="18" charset="0"/>
                <a:ea typeface="Times New Roman" panose="02020603050405020304" pitchFamily="18" charset="0"/>
              </a:rPr>
              <a:t>Wrath of God is Being </a:t>
            </a:r>
            <a:r>
              <a:rPr lang="en-US" sz="1800" b="1" dirty="0" smtClean="0">
                <a:solidFill>
                  <a:srgbClr val="000000"/>
                </a:solidFill>
                <a:latin typeface="Cambria" panose="02040503050406030204" pitchFamily="18" charset="0"/>
                <a:ea typeface="Times New Roman" panose="02020603050405020304" pitchFamily="18" charset="0"/>
              </a:rPr>
              <a:t>Revealed:</a:t>
            </a:r>
          </a:p>
          <a:p>
            <a:pPr marR="0" lvl="0">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      </a:t>
            </a: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RECOGNIZES God.</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Through creation</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In </a:t>
            </a:r>
            <a:r>
              <a:rPr lang="en-US" sz="1800" b="1" dirty="0">
                <a:solidFill>
                  <a:srgbClr val="000000"/>
                </a:solidFill>
                <a:latin typeface="Cambria" panose="02040503050406030204" pitchFamily="18" charset="0"/>
                <a:ea typeface="Times New Roman" panose="02020603050405020304" pitchFamily="18" charset="0"/>
              </a:rPr>
              <a:t>his conscience</a:t>
            </a:r>
            <a:endParaRPr lang="en-US" sz="1800" b="1" dirty="0" smtClean="0">
              <a:effectLst/>
              <a:latin typeface="Times New Roman" panose="02020603050405020304" pitchFamily="18" charset="0"/>
              <a:ea typeface="Times New Roman" panose="02020603050405020304" pitchFamily="18" charset="0"/>
            </a:endParaRPr>
          </a:p>
          <a:p>
            <a:pPr marL="1600200" lvl="2">
              <a:lnSpc>
                <a:spcPct val="80000"/>
              </a:lnSpc>
              <a:spcBef>
                <a:spcPts val="0"/>
              </a:spcBef>
              <a:spcAft>
                <a:spcPts val="0"/>
              </a:spcAft>
              <a:tabLst>
                <a:tab pos="2505075" algn="l"/>
              </a:tabLs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smtClean="0">
              <a:latin typeface="Times New Roman" panose="02020603050405020304" pitchFamily="18" charset="0"/>
              <a:ea typeface="Times New Roman" panose="02020603050405020304" pitchFamily="18" charset="0"/>
            </a:endParaRPr>
          </a:p>
          <a:p>
            <a:pPr lvl="2">
              <a:lnSpc>
                <a:spcPct val="80000"/>
              </a:lnSpc>
              <a:spcBef>
                <a:spcPts val="0"/>
              </a:spcBef>
              <a:spcAft>
                <a:spcPts val="0"/>
              </a:spcAft>
              <a:tabLst>
                <a:tab pos="2505075" algn="l"/>
              </a:tabLst>
            </a:pPr>
            <a:r>
              <a:rPr lang="en-US" sz="1800" b="1" dirty="0" smtClean="0">
                <a:solidFill>
                  <a:srgbClr val="000000"/>
                </a:solidFill>
                <a:latin typeface="Cambria" panose="02040503050406030204" pitchFamily="18" charset="0"/>
                <a:ea typeface="Times New Roman" panose="02020603050405020304" pitchFamily="18" charset="0"/>
              </a:rPr>
              <a:t>      ~Man REJECTS God.</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tabLst>
                <a:tab pos="2505075" algn="l"/>
              </a:tabLs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In </a:t>
            </a:r>
            <a:r>
              <a:rPr lang="en-US" sz="1800" b="1" dirty="0">
                <a:solidFill>
                  <a:srgbClr val="000000"/>
                </a:solidFill>
                <a:latin typeface="Cambria" panose="02040503050406030204" pitchFamily="18" charset="0"/>
                <a:ea typeface="Times New Roman" panose="02020603050405020304" pitchFamily="18" charset="0"/>
              </a:rPr>
              <a:t>his </a:t>
            </a:r>
            <a:r>
              <a:rPr lang="en-US" sz="1800" b="1" dirty="0" smtClean="0">
                <a:solidFill>
                  <a:srgbClr val="000000"/>
                </a:solidFill>
                <a:latin typeface="Cambria" panose="02040503050406030204" pitchFamily="18" charset="0"/>
                <a:ea typeface="Times New Roman" panose="02020603050405020304" pitchFamily="18" charset="0"/>
              </a:rPr>
              <a:t>heart</a:t>
            </a:r>
            <a:endParaRPr lang="en-US" sz="1800" b="1" dirty="0">
              <a:latin typeface="Times New Roman" panose="02020603050405020304" pitchFamily="18" charset="0"/>
              <a:ea typeface="Times New Roman" panose="02020603050405020304" pitchFamily="18" charset="0"/>
            </a:endParaRPr>
          </a:p>
          <a:p>
            <a:pPr lvl="3">
              <a:lnSpc>
                <a:spcPct val="80000"/>
              </a:lnSpc>
              <a:spcBef>
                <a:spcPts val="0"/>
              </a:spcBef>
              <a:spcAft>
                <a:spcPts val="0"/>
              </a:spcAft>
              <a:tabLst>
                <a:tab pos="2505075" algn="l"/>
              </a:tabLst>
            </a:pPr>
            <a:r>
              <a:rPr lang="en-US" sz="1800" b="1" dirty="0" smtClean="0">
                <a:solidFill>
                  <a:srgbClr val="000000"/>
                </a:solidFill>
                <a:latin typeface="Times New Roman" panose="02020603050405020304" pitchFamily="18" charset="0"/>
                <a:ea typeface="Times New Roman" panose="02020603050405020304" pitchFamily="18" charset="0"/>
              </a:rPr>
              <a:t>      </a:t>
            </a:r>
            <a:r>
              <a:rPr lang="en-US" sz="1800" b="1" dirty="0" smtClean="0">
                <a:solidFill>
                  <a:srgbClr val="000000"/>
                </a:solidFill>
                <a:latin typeface="Cambria" panose="02040503050406030204" pitchFamily="18" charset="0"/>
                <a:ea typeface="Times New Roman" panose="02020603050405020304" pitchFamily="18" charset="0"/>
              </a:rPr>
              <a:t>His mind is affected</a:t>
            </a:r>
            <a:endParaRPr lang="en-US" sz="1800" b="1" dirty="0" smtClean="0">
              <a:effectLst/>
              <a:latin typeface="Times New Roman" panose="02020603050405020304" pitchFamily="18" charset="0"/>
              <a:ea typeface="Times New Roman" panose="02020603050405020304" pitchFamily="18" charset="0"/>
            </a:endParaRPr>
          </a:p>
          <a:p>
            <a:pPr marL="2057400" lvl="2">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REGRESSES </a:t>
            </a:r>
            <a:r>
              <a:rPr lang="en-US" sz="1800" b="1" dirty="0">
                <a:solidFill>
                  <a:srgbClr val="000000"/>
                </a:solidFill>
                <a:latin typeface="Cambria" panose="02040503050406030204" pitchFamily="18" charset="0"/>
                <a:ea typeface="Times New Roman" panose="02020603050405020304" pitchFamily="18" charset="0"/>
              </a:rPr>
              <a:t>further into sin.</a:t>
            </a:r>
            <a:endParaRPr lang="en-US" sz="1800" b="1" dirty="0" smtClean="0">
              <a:effectLst/>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He </a:t>
            </a:r>
            <a:r>
              <a:rPr lang="en-US" sz="1800" b="1" dirty="0">
                <a:solidFill>
                  <a:srgbClr val="000000"/>
                </a:solidFill>
                <a:latin typeface="Cambria" panose="02040503050406030204" pitchFamily="18" charset="0"/>
                <a:ea typeface="Times New Roman" panose="02020603050405020304" pitchFamily="18" charset="0"/>
              </a:rPr>
              <a:t>became an </a:t>
            </a:r>
            <a:r>
              <a:rPr lang="en-US" sz="1800" b="1" dirty="0" smtClean="0">
                <a:solidFill>
                  <a:srgbClr val="000000"/>
                </a:solidFill>
                <a:latin typeface="Cambria" panose="02040503050406030204" pitchFamily="18" charset="0"/>
                <a:ea typeface="Times New Roman" panose="02020603050405020304" pitchFamily="18" charset="0"/>
              </a:rPr>
              <a:t>idolater / sexually immoral</a:t>
            </a:r>
            <a:endParaRPr lang="en-US" sz="1800" b="1" dirty="0" smtClean="0">
              <a:effectLst/>
              <a:latin typeface="Times New Roman" panose="02020603050405020304" pitchFamily="18" charset="0"/>
              <a:ea typeface="Times New Roman" panose="02020603050405020304" pitchFamily="18" charset="0"/>
            </a:endParaRPr>
          </a:p>
          <a:p>
            <a:pPr lvl="3">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He </a:t>
            </a:r>
            <a:r>
              <a:rPr lang="en-US" sz="1800" b="1" dirty="0">
                <a:solidFill>
                  <a:srgbClr val="000000"/>
                </a:solidFill>
                <a:latin typeface="Cambria" panose="02040503050406030204" pitchFamily="18" charset="0"/>
                <a:ea typeface="Times New Roman" panose="02020603050405020304" pitchFamily="18" charset="0"/>
              </a:rPr>
              <a:t>abounded in all kinds of sin</a:t>
            </a:r>
            <a:endParaRPr lang="en-US" sz="1800" b="1" dirty="0" smtClean="0">
              <a:effectLst/>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a:solidFill>
                  <a:srgbClr val="000000"/>
                </a:solidFill>
                <a:latin typeface="Cambria" panose="02040503050406030204" pitchFamily="18" charset="0"/>
                <a:ea typeface="Times New Roman" panose="02020603050405020304" pitchFamily="18" charset="0"/>
              </a:rPr>
              <a:t> </a:t>
            </a:r>
            <a:endParaRPr lang="en-US" sz="1800" b="1" dirty="0" smtClean="0">
              <a:effectLst/>
              <a:latin typeface="Times New Roman" panose="020206030504050203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~God gave them over. </a:t>
            </a:r>
          </a:p>
          <a:p>
            <a:pPr marR="0">
              <a:lnSpc>
                <a:spcPct val="80000"/>
              </a:lnSpc>
              <a:spcBef>
                <a:spcPts val="0"/>
              </a:spcBef>
              <a:spcAft>
                <a:spcPts val="0"/>
              </a:spcAft>
            </a:pPr>
            <a:endParaRPr lang="en-US" sz="1800" b="1" dirty="0" smtClean="0">
              <a:solidFill>
                <a:srgbClr val="000000"/>
              </a:solidFill>
              <a:latin typeface="Cambria" panose="020405030504060302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Jews/Moral Men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need ____________________________.</a:t>
            </a:r>
            <a:endParaRPr lang="en-US" sz="1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~Man judges others and is hypocritical. </a:t>
            </a:r>
          </a:p>
          <a:p>
            <a:pPr lvl="2">
              <a:lnSpc>
                <a:spcPct val="80000"/>
              </a:lnSpc>
              <a:spcBef>
                <a:spcPts val="0"/>
              </a:spcBef>
              <a:spcAft>
                <a:spcPts val="0"/>
              </a:spcAft>
            </a:pPr>
            <a:endParaRPr lang="en-US" sz="1400" b="1" dirty="0" smtClean="0">
              <a:solidFill>
                <a:srgbClr val="000000"/>
              </a:solidFill>
              <a:latin typeface="Cambria" panose="02040503050406030204" pitchFamily="18" charset="0"/>
              <a:ea typeface="Times New Roman" panose="02020603050405020304" pitchFamily="18" charset="0"/>
            </a:endParaRPr>
          </a:p>
          <a:p>
            <a:pPr lvl="2">
              <a:lnSpc>
                <a:spcPct val="80000"/>
              </a:lnSpc>
              <a:spcBef>
                <a:spcPts val="0"/>
              </a:spcBef>
              <a:spcAft>
                <a:spcPts val="0"/>
              </a:spcAft>
            </a:pPr>
            <a:r>
              <a:rPr lang="en-US" sz="1800" b="1" dirty="0" smtClean="0">
                <a:solidFill>
                  <a:srgbClr val="000000"/>
                </a:solidFill>
                <a:latin typeface="Cambria" panose="02040503050406030204" pitchFamily="18" charset="0"/>
                <a:ea typeface="Times New Roman" panose="02020603050405020304" pitchFamily="18" charset="0"/>
              </a:rPr>
              <a:t>      </a:t>
            </a:r>
            <a:r>
              <a:rPr lang="en-US" sz="1800" b="1" dirty="0">
                <a:solidFill>
                  <a:srgbClr val="000000"/>
                </a:solidFill>
                <a:latin typeface="Cambria" panose="02040503050406030204" pitchFamily="18" charset="0"/>
                <a:ea typeface="Times New Roman" panose="02020603050405020304" pitchFamily="18" charset="0"/>
              </a:rPr>
              <a:t>~God is a patient and righteous judge.</a:t>
            </a:r>
            <a:r>
              <a:rPr lang="en-US" sz="1400" b="1" dirty="0">
                <a:solidFill>
                  <a:srgbClr val="000000"/>
                </a:solidFill>
                <a:latin typeface="Cambria" panose="02040503050406030204" pitchFamily="18" charset="0"/>
                <a:ea typeface="Times New Roman" panose="02020603050405020304" pitchFamily="18" charset="0"/>
              </a:rPr>
              <a:t> </a:t>
            </a:r>
            <a:endParaRPr lang="en-US" sz="1100" b="1" dirty="0">
              <a:latin typeface="Times New Roman" panose="02020603050405020304" pitchFamily="18" charset="0"/>
              <a:ea typeface="Times New Roman" panose="02020603050405020304" pitchFamily="18" charset="0"/>
            </a:endParaRPr>
          </a:p>
          <a:p>
            <a:pPr marL="914400" marR="0" indent="228600">
              <a:lnSpc>
                <a:spcPct val="80000"/>
              </a:lnSpc>
              <a:spcBef>
                <a:spcPts val="0"/>
              </a:spcBef>
              <a:spcAft>
                <a:spcPts val="0"/>
              </a:spcAft>
            </a:pPr>
            <a:r>
              <a:rPr lang="en-US" sz="1800" dirty="0">
                <a:solidFill>
                  <a:srgbClr val="000000"/>
                </a:solidFill>
                <a:latin typeface="Cambria" panose="020405030504060302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800100" lvl="1" indent="-342900">
              <a:lnSpc>
                <a:spcPct val="80000"/>
              </a:lnSpc>
              <a:spcBef>
                <a:spcPts val="0"/>
              </a:spcBef>
              <a:spcAft>
                <a:spcPts val="0"/>
              </a:spcAft>
              <a:buFont typeface="Courier New" panose="02070309020205020404" pitchFamily="49" charset="0"/>
              <a:buChar char="+"/>
            </a:pPr>
            <a:r>
              <a:rPr lang="en-US"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Whole World is </a:t>
            </a:r>
            <a:r>
              <a:rPr lang="en-US" sz="2000" b="1" dirty="0" smtClean="0">
                <a:solidFill>
                  <a:srgbClr val="000000"/>
                </a:solidFill>
                <a:latin typeface="Cambria" panose="02040503050406030204" pitchFamily="18" charset="0"/>
                <a:ea typeface="Times New Roman" panose="02020603050405020304" pitchFamily="18" charset="0"/>
                <a:cs typeface="Times New Roman" panose="02020603050405020304" pitchFamily="18" charset="0"/>
              </a:rPr>
              <a:t>_______________________________.</a:t>
            </a:r>
          </a:p>
          <a:p>
            <a:pPr marR="0" lvl="0">
              <a:lnSpc>
                <a:spcPct val="80000"/>
              </a:lnSpc>
              <a:spcBef>
                <a:spcPts val="0"/>
              </a:spcBef>
              <a:spcAft>
                <a:spcPts val="0"/>
              </a:spcAft>
            </a:pPr>
            <a:endParaRPr lang="en-US" sz="200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80000"/>
              </a:lnSpc>
              <a:spcBef>
                <a:spcPts val="0"/>
              </a:spcBef>
              <a:spcAft>
                <a:spcPts val="0"/>
              </a:spcAft>
            </a:pPr>
            <a:r>
              <a:rPr lang="en-US" sz="2000" dirty="0" smtClean="0">
                <a:solidFill>
                  <a:srgbClr val="0000FF"/>
                </a:solidFill>
                <a:effectLst/>
                <a:latin typeface="Cambria" panose="02040503050406030204" pitchFamily="18" charset="0"/>
                <a:ea typeface="Times New Roman" panose="02020603050405020304" pitchFamily="18" charset="0"/>
                <a:cs typeface="Times New Roman" panose="02020603050405020304" pitchFamily="18" charset="0"/>
              </a:rPr>
              <a:t>Principle: _____________________________________________________.</a:t>
            </a:r>
            <a:endParaRPr lang="en-US" sz="2000" dirty="0">
              <a:solidFill>
                <a:srgbClr val="0000FF"/>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4" name="TextBox 3"/>
          <p:cNvSpPr txBox="1"/>
          <p:nvPr/>
        </p:nvSpPr>
        <p:spPr>
          <a:xfrm>
            <a:off x="3886200" y="609600"/>
            <a:ext cx="2590800" cy="461665"/>
          </a:xfrm>
          <a:prstGeom prst="rect">
            <a:avLst/>
          </a:prstGeom>
          <a:noFill/>
        </p:spPr>
        <p:txBody>
          <a:bodyPr wrap="square" rtlCol="0">
            <a:spAutoFit/>
          </a:bodyPr>
          <a:lstStyle/>
          <a:p>
            <a:r>
              <a:rPr lang="en-US" sz="2400" dirty="0" smtClean="0">
                <a:solidFill>
                  <a:srgbClr val="C00000"/>
                </a:solidFill>
              </a:rPr>
              <a:t>Righteousness</a:t>
            </a:r>
            <a:endParaRPr lang="en-US" sz="2400" dirty="0">
              <a:solidFill>
                <a:srgbClr val="C00000"/>
              </a:solidFill>
            </a:endParaRPr>
          </a:p>
        </p:txBody>
      </p:sp>
    </p:spTree>
    <p:extLst>
      <p:ext uri="{BB962C8B-B14F-4D97-AF65-F5344CB8AC3E}">
        <p14:creationId xmlns:p14="http://schemas.microsoft.com/office/powerpoint/2010/main" val="120240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sz="2000" b="1" baseline="30000" dirty="0" smtClean="0">
                <a:solidFill>
                  <a:schemeClr val="tx1"/>
                </a:solidFill>
              </a:rPr>
              <a:t>“18</a:t>
            </a:r>
            <a:r>
              <a:rPr lang="en-US" sz="2000" b="1" baseline="30000" dirty="0">
                <a:solidFill>
                  <a:schemeClr val="tx1"/>
                </a:solidFill>
              </a:rPr>
              <a:t> </a:t>
            </a:r>
            <a:r>
              <a:rPr lang="en-US" sz="2000" b="1" dirty="0" smtClean="0">
                <a:solidFill>
                  <a:schemeClr val="tx1"/>
                </a:solidFill>
              </a:rPr>
              <a:t>The </a:t>
            </a:r>
            <a:r>
              <a:rPr lang="en-US" sz="2000" b="1" u="sng" dirty="0">
                <a:solidFill>
                  <a:schemeClr val="tx1"/>
                </a:solidFill>
              </a:rPr>
              <a:t>wrath of God </a:t>
            </a:r>
            <a:r>
              <a:rPr lang="en-US" sz="2000" b="1" dirty="0">
                <a:solidFill>
                  <a:schemeClr val="tx1"/>
                </a:solidFill>
              </a:rPr>
              <a:t>is being revealed from heaven against all the godlessness and wickedness of people, who suppress the truth by their wickedness, </a:t>
            </a:r>
            <a:r>
              <a:rPr lang="en-US" sz="2000" b="1" baseline="30000" dirty="0">
                <a:solidFill>
                  <a:schemeClr val="tx1"/>
                </a:solidFill>
              </a:rPr>
              <a:t>19 </a:t>
            </a:r>
            <a:r>
              <a:rPr lang="en-US" sz="2000" b="1" dirty="0">
                <a:solidFill>
                  <a:schemeClr val="tx1"/>
                </a:solidFill>
              </a:rPr>
              <a:t>since what may be known about God is plain to them, because God has made it plain to them. </a:t>
            </a:r>
            <a:r>
              <a:rPr lang="en-US" sz="2000" b="1" baseline="30000" dirty="0">
                <a:solidFill>
                  <a:schemeClr val="tx1"/>
                </a:solidFill>
              </a:rPr>
              <a:t>20 </a:t>
            </a:r>
            <a:r>
              <a:rPr lang="en-US" sz="2000" b="1" dirty="0">
                <a:solidFill>
                  <a:schemeClr val="tx1"/>
                </a:solidFill>
              </a:rPr>
              <a:t>For since the creation of the world God’s invisible qualities—his eternal power and divine nature—have been clearly seen, being understood from what has been made, so that people are without excuse.</a:t>
            </a:r>
          </a:p>
          <a:p>
            <a:pPr marL="0" indent="0">
              <a:buNone/>
            </a:pPr>
            <a:r>
              <a:rPr lang="en-US" sz="2000" b="1" baseline="30000" dirty="0">
                <a:solidFill>
                  <a:schemeClr val="tx1"/>
                </a:solidFill>
              </a:rPr>
              <a:t>21 </a:t>
            </a:r>
            <a:r>
              <a:rPr lang="en-US" sz="2000" b="1" dirty="0">
                <a:solidFill>
                  <a:schemeClr val="tx1"/>
                </a:solidFill>
              </a:rPr>
              <a:t>For although they knew God, they neither glorified Him as God nor gave thanks to Him, but their thinking became futile and their foolish hearts were darkened. </a:t>
            </a:r>
            <a:r>
              <a:rPr lang="en-US" sz="2000" b="1" baseline="30000" dirty="0">
                <a:solidFill>
                  <a:schemeClr val="tx1"/>
                </a:solidFill>
              </a:rPr>
              <a:t>22 </a:t>
            </a:r>
            <a:r>
              <a:rPr lang="en-US" sz="2000" b="1" dirty="0">
                <a:solidFill>
                  <a:schemeClr val="tx1"/>
                </a:solidFill>
              </a:rPr>
              <a:t>Although they claimed to be wise, they became fools </a:t>
            </a:r>
            <a:r>
              <a:rPr lang="en-US" sz="2000" b="1" baseline="30000" dirty="0">
                <a:solidFill>
                  <a:schemeClr val="tx1"/>
                </a:solidFill>
              </a:rPr>
              <a:t>23 </a:t>
            </a:r>
            <a:r>
              <a:rPr lang="en-US" sz="2000" b="1" dirty="0">
                <a:solidFill>
                  <a:schemeClr val="tx1"/>
                </a:solidFill>
              </a:rPr>
              <a:t>and exchanged the glory of the immortal God for images made to look like a mortal human being and birds and animals and reptiles</a:t>
            </a:r>
            <a:r>
              <a:rPr lang="en-US" sz="2000" dirty="0"/>
              <a:t>. </a:t>
            </a:r>
            <a:r>
              <a:rPr lang="en-US" sz="2000" baseline="30000" dirty="0" smtClean="0"/>
              <a:t>24 </a:t>
            </a:r>
            <a:r>
              <a:rPr lang="en-US" sz="2000" dirty="0"/>
              <a:t> Therefore God gave them over in the sinful desires of their hearts to sexual impurity for the degrading of their bodies with one another. </a:t>
            </a:r>
            <a:r>
              <a:rPr lang="en-US" sz="2000" baseline="30000" dirty="0" smtClean="0"/>
              <a:t>25 </a:t>
            </a:r>
            <a:r>
              <a:rPr lang="en-US" sz="2000" dirty="0" smtClean="0"/>
              <a:t>They </a:t>
            </a:r>
            <a:r>
              <a:rPr lang="en-US" sz="2000" dirty="0"/>
              <a:t>exchanged the truth about God for a lie, and worshiped and served created things rather than the Creator—who is forever praised. Amen.” Romans </a:t>
            </a:r>
            <a:r>
              <a:rPr lang="en-US" sz="2000" dirty="0" smtClean="0"/>
              <a:t>1:18-25</a:t>
            </a:r>
            <a:endParaRPr lang="en-US" sz="2000" dirty="0"/>
          </a:p>
        </p:txBody>
      </p:sp>
    </p:spTree>
    <p:extLst>
      <p:ext uri="{BB962C8B-B14F-4D97-AF65-F5344CB8AC3E}">
        <p14:creationId xmlns:p14="http://schemas.microsoft.com/office/powerpoint/2010/main" val="2515265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12777</TotalTime>
  <Words>1185</Words>
  <Application>Microsoft Office PowerPoint</Application>
  <PresentationFormat>On-screen Show (4:3)</PresentationFormat>
  <Paragraphs>307</Paragraphs>
  <Slides>42</Slides>
  <Notes>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42</vt:i4>
      </vt:variant>
    </vt:vector>
  </HeadingPairs>
  <TitlesOfParts>
    <vt:vector size="54" baseType="lpstr">
      <vt:lpstr>Arial</vt:lpstr>
      <vt:lpstr>Calibri</vt:lpstr>
      <vt:lpstr>Calibri Light</vt:lpstr>
      <vt:lpstr>Cambria</vt:lpstr>
      <vt:lpstr>Century Gothic</vt:lpstr>
      <vt:lpstr>Courier New</vt:lpstr>
      <vt:lpstr>MS PGothic</vt:lpstr>
      <vt:lpstr>Palatino Linotype</vt:lpstr>
      <vt:lpstr>Times New Roman</vt:lpstr>
      <vt:lpstr>Wingdings</vt:lpstr>
      <vt:lpstr>Executive</vt:lpstr>
      <vt:lpstr>Custom Design</vt:lpstr>
      <vt:lpstr>PowerPoint Presentation</vt:lpstr>
      <vt:lpstr>Romans 8-16</vt:lpstr>
      <vt:lpstr>PowerPoint Presentation</vt:lpstr>
      <vt:lpstr>“Being Right with God” Romans 1-7</vt:lpstr>
      <vt:lpstr>The Book of Romans</vt:lpstr>
      <vt:lpstr>Key Verses: Romans 1:16-17</vt:lpstr>
      <vt:lpstr>“Being Right with God” Romans 1-7</vt:lpstr>
      <vt:lpstr>PowerPoint Presentation</vt:lpstr>
      <vt:lpstr>PowerPoint Presentation</vt:lpstr>
      <vt:lpstr>PowerPoint Presentation</vt:lpstr>
      <vt:lpstr>PowerPoint Presentation</vt:lpstr>
      <vt:lpstr>PowerPoint Presentation</vt:lpstr>
      <vt:lpstr>PowerPoint Presentation</vt:lpstr>
      <vt:lpstr>They exchanged:</vt:lpstr>
      <vt:lpstr>PowerPoint Presentation</vt:lpstr>
      <vt:lpstr>PowerPoint Presentation</vt:lpstr>
      <vt:lpstr>Therefore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“Being Right with God” Romans 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Gift</vt:lpstr>
      <vt:lpstr>PowerPoint Presentation</vt:lpstr>
      <vt:lpstr>PowerPoint Presentation</vt:lpstr>
      <vt:lpstr>“Being Right with God” Romans 1-7</vt:lpstr>
      <vt:lpstr>PowerPoint Presentation</vt:lpstr>
      <vt:lpstr>PowerPoint Presentation</vt:lpstr>
      <vt:lpstr>PowerPoint Presentation</vt:lpstr>
      <vt:lpstr>PowerPoint Presentation</vt:lpstr>
      <vt:lpstr>PowerPoint Presentation</vt:lpstr>
      <vt:lpstr>“Being Right with God” Romans 1-7</vt:lpstr>
    </vt:vector>
  </TitlesOfParts>
  <Company>Hershel House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Hershel House</dc:creator>
  <cp:lastModifiedBy>Jean</cp:lastModifiedBy>
  <cp:revision>224</cp:revision>
  <cp:lastPrinted>2015-09-16T13:40:22Z</cp:lastPrinted>
  <dcterms:created xsi:type="dcterms:W3CDTF">2007-07-05T22:23:13Z</dcterms:created>
  <dcterms:modified xsi:type="dcterms:W3CDTF">2015-09-17T10:22:14Z</dcterms:modified>
</cp:coreProperties>
</file>